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8"/>
  </p:notesMasterIdLst>
  <p:sldIdLst>
    <p:sldId id="258" r:id="rId2"/>
    <p:sldId id="274" r:id="rId3"/>
    <p:sldId id="278" r:id="rId4"/>
    <p:sldId id="279" r:id="rId5"/>
    <p:sldId id="337" r:id="rId6"/>
    <p:sldId id="282" r:id="rId7"/>
    <p:sldId id="259" r:id="rId8"/>
    <p:sldId id="288" r:id="rId9"/>
    <p:sldId id="257" r:id="rId10"/>
    <p:sldId id="283" r:id="rId11"/>
    <p:sldId id="287" r:id="rId12"/>
    <p:sldId id="286" r:id="rId13"/>
    <p:sldId id="284" r:id="rId14"/>
    <p:sldId id="285" r:id="rId15"/>
    <p:sldId id="289" r:id="rId16"/>
    <p:sldId id="260" r:id="rId17"/>
    <p:sldId id="290" r:id="rId18"/>
    <p:sldId id="293" r:id="rId19"/>
    <p:sldId id="292" r:id="rId20"/>
    <p:sldId id="291" r:id="rId21"/>
    <p:sldId id="315" r:id="rId22"/>
    <p:sldId id="261" r:id="rId23"/>
    <p:sldId id="298" r:id="rId24"/>
    <p:sldId id="297" r:id="rId25"/>
    <p:sldId id="296" r:id="rId26"/>
    <p:sldId id="295" r:id="rId27"/>
    <p:sldId id="294" r:id="rId28"/>
    <p:sldId id="262" r:id="rId29"/>
    <p:sldId id="300" r:id="rId30"/>
    <p:sldId id="299" r:id="rId31"/>
    <p:sldId id="316" r:id="rId32"/>
    <p:sldId id="263" r:id="rId33"/>
    <p:sldId id="302" r:id="rId34"/>
    <p:sldId id="304" r:id="rId35"/>
    <p:sldId id="303" r:id="rId36"/>
    <p:sldId id="301" r:id="rId37"/>
    <p:sldId id="264" r:id="rId38"/>
    <p:sldId id="310" r:id="rId39"/>
    <p:sldId id="309" r:id="rId40"/>
    <p:sldId id="308" r:id="rId41"/>
    <p:sldId id="307" r:id="rId42"/>
    <p:sldId id="317" r:id="rId43"/>
    <p:sldId id="265" r:id="rId44"/>
    <p:sldId id="311" r:id="rId45"/>
    <p:sldId id="314" r:id="rId46"/>
    <p:sldId id="313" r:id="rId47"/>
    <p:sldId id="320" r:id="rId48"/>
    <p:sldId id="312" r:id="rId49"/>
    <p:sldId id="319" r:id="rId50"/>
    <p:sldId id="318" r:id="rId51"/>
    <p:sldId id="358" r:id="rId52"/>
    <p:sldId id="357" r:id="rId53"/>
    <p:sldId id="338" r:id="rId54"/>
    <p:sldId id="321" r:id="rId55"/>
    <p:sldId id="339" r:id="rId56"/>
    <p:sldId id="341" r:id="rId57"/>
    <p:sldId id="343" r:id="rId58"/>
    <p:sldId id="342" r:id="rId59"/>
    <p:sldId id="340" r:id="rId60"/>
    <p:sldId id="347" r:id="rId61"/>
    <p:sldId id="349" r:id="rId62"/>
    <p:sldId id="348" r:id="rId63"/>
    <p:sldId id="350" r:id="rId64"/>
    <p:sldId id="351" r:id="rId65"/>
    <p:sldId id="352" r:id="rId66"/>
    <p:sldId id="353" r:id="rId67"/>
    <p:sldId id="359" r:id="rId68"/>
    <p:sldId id="360" r:id="rId69"/>
    <p:sldId id="361" r:id="rId70"/>
    <p:sldId id="365" r:id="rId71"/>
    <p:sldId id="366" r:id="rId72"/>
    <p:sldId id="368" r:id="rId73"/>
    <p:sldId id="369" r:id="rId74"/>
    <p:sldId id="367" r:id="rId75"/>
    <p:sldId id="370" r:id="rId76"/>
    <p:sldId id="354" r:id="rId77"/>
    <p:sldId id="267" r:id="rId78"/>
    <p:sldId id="362" r:id="rId79"/>
    <p:sldId id="269" r:id="rId80"/>
    <p:sldId id="364" r:id="rId81"/>
    <p:sldId id="356" r:id="rId82"/>
    <p:sldId id="277" r:id="rId83"/>
    <p:sldId id="322" r:id="rId84"/>
    <p:sldId id="323" r:id="rId85"/>
    <p:sldId id="324" r:id="rId86"/>
    <p:sldId id="329" r:id="rId87"/>
    <p:sldId id="325" r:id="rId88"/>
    <p:sldId id="326" r:id="rId89"/>
    <p:sldId id="327" r:id="rId90"/>
    <p:sldId id="328" r:id="rId91"/>
    <p:sldId id="330" r:id="rId92"/>
    <p:sldId id="331" r:id="rId93"/>
    <p:sldId id="332" r:id="rId94"/>
    <p:sldId id="333" r:id="rId95"/>
    <p:sldId id="334" r:id="rId96"/>
    <p:sldId id="335" r:id="rId9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5C1CA-C19B-4CFC-8C44-5B55762C65E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D225C-9EE7-4D65-8A2C-47E7BFE194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D225C-9EE7-4D65-8A2C-47E7BFE1947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55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D225C-9EE7-4D65-8A2C-47E7BFE19476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D225C-9EE7-4D65-8A2C-47E7BFE19476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1B28-7D70-4E02-8180-80E774157C8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B29F-0885-48F2-81C1-809ABE81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1B28-7D70-4E02-8180-80E774157C8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B29F-0885-48F2-81C1-809ABE81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1B28-7D70-4E02-8180-80E774157C8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B29F-0885-48F2-81C1-809ABE81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1B28-7D70-4E02-8180-80E774157C8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B29F-0885-48F2-81C1-809ABE81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1B28-7D70-4E02-8180-80E774157C8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B29F-0885-48F2-81C1-809ABE81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1B28-7D70-4E02-8180-80E774157C8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B29F-0885-48F2-81C1-809ABE81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1B28-7D70-4E02-8180-80E774157C8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B29F-0885-48F2-81C1-809ABE81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1B28-7D70-4E02-8180-80E774157C8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B29F-0885-48F2-81C1-809ABE81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1B28-7D70-4E02-8180-80E774157C8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B29F-0885-48F2-81C1-809ABE81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1B28-7D70-4E02-8180-80E774157C8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B29F-0885-48F2-81C1-809ABE81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1B28-7D70-4E02-8180-80E774157C8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7B29F-0885-48F2-81C1-809ABE81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81B28-7D70-4E02-8180-80E774157C8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7B29F-0885-48F2-81C1-809ABE81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nursingcrib.com/wp-content/uploads/rooting-reflex.jpg?9d7bd4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www.google.rs/url?sa=i&amp;rct=j&amp;q=&amp;esrc=s&amp;frm=1&amp;source=images&amp;cd=&amp;cad=rja&amp;docid=hruMPulg9mIUhM&amp;tbnid=PMzC4i4Mx9cW9M:&amp;ved=0CAUQjRw&amp;url=http://www.youtube.com/watch?v=_9vUGimaKCI&amp;ei=Y7yTUfCTMsajPeC5geAD&amp;psig=AFQjCNGazAY8SY6uWDsV6KBD8YG2Z_XCOA&amp;ust=1368722804675431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www.google.rs/url?sa=i&amp;rct=j&amp;q=&amp;esrc=s&amp;frm=1&amp;source=images&amp;cd=&amp;cad=rja&amp;docid=HumEmUVZw2MdSM&amp;tbnid=WiACI-yGz7t6PM:&amp;ved=0CAUQjRw&amp;url=http://www.flickr.com/photos/aarbuckle9/8417783086/&amp;ei=drmTUe2NEoXSPPiXgaAB&amp;bvm=bv.46471029,d.ZWU&amp;psig=AFQjCNE4ZxmcGDtO7bxmL6zFENE03f7bpg&amp;ust=1368722161588414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www.google.rs/url?sa=i&amp;source=images&amp;cd=&amp;cad=rja&amp;docid=n7NocvTrdKJ2iM&amp;tbnid=wai-bWZvOZEhOM:&amp;ved=0CAgQjRwwADhf&amp;url=http://tampabayweightloss.org/LinkHelper.aspx?pTID=1&amp;gCID=2004&amp;ei=GrqTUdyvFsXLsga874CoDA&amp;psig=AFQjCNGSYs3B8g7h4X2UPm0Vm6PiPTSIPg&amp;ust=136872233042672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1268760"/>
          </a:xfrm>
        </p:spPr>
        <p:txBody>
          <a:bodyPr>
            <a:normAutofit/>
          </a:bodyPr>
          <a:lstStyle/>
          <a:p>
            <a:r>
              <a:rPr lang="sr-Cyrl-CS" sz="2800" dirty="0"/>
              <a:t>ОСНОВНЕ СТРУКОВНЕ СТУДИЈЕ </a:t>
            </a:r>
            <a:endParaRPr lang="en-US" sz="2800" dirty="0"/>
          </a:p>
          <a:p>
            <a:r>
              <a:rPr lang="sr-Cyrl-RS" sz="2800" dirty="0"/>
              <a:t>СТРУКОВНИ ТЕРАПЕУТ</a:t>
            </a:r>
            <a:endParaRPr lang="sr-Cyrl-CS" sz="2800" dirty="0"/>
          </a:p>
          <a:p>
            <a:endParaRPr lang="sr-Cyrl-CS" sz="2800" dirty="0"/>
          </a:p>
          <a:p>
            <a:endParaRPr lang="sr-Latn-CS" dirty="0"/>
          </a:p>
        </p:txBody>
      </p:sp>
      <p:sp>
        <p:nvSpPr>
          <p:cNvPr id="4" name="Title 1"/>
          <p:cNvSpPr txBox="1">
            <a:spLocks noGrp="1"/>
          </p:cNvSpPr>
          <p:nvPr>
            <p:ph type="ctrTitle"/>
          </p:nvPr>
        </p:nvSpPr>
        <p:spPr>
          <a:xfrm>
            <a:off x="0" y="2420888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RS" sz="6000" b="1" dirty="0">
                <a:solidFill>
                  <a:srgbClr val="3333FF"/>
                </a:solidFill>
              </a:rPr>
              <a:t>Општа кинезитерапија</a:t>
            </a:r>
            <a:endParaRPr kumimoji="0" lang="sr-Latn-CS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logo medicin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340768"/>
            <a:ext cx="58354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19844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sr-Cyrl-RS" sz="2000" dirty="0"/>
              <a:t>Војтин</a:t>
            </a:r>
            <a:r>
              <a:rPr lang="en-US" sz="2000" dirty="0"/>
              <a:t>a</a:t>
            </a:r>
            <a:r>
              <a:rPr lang="sr-Cyrl-RS" sz="2000" dirty="0"/>
              <a:t> развојна кинезиологија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Војтина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(постранична)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579296" cy="2304255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/>
              <a:t>Моров рефлекс – као загрљај обема рукама при чему су код здравог детета шаке отворене</a:t>
            </a:r>
            <a:endParaRPr lang="en-US" dirty="0"/>
          </a:p>
          <a:p>
            <a:r>
              <a:rPr lang="sr-Cyrl-RS" dirty="0"/>
              <a:t>Флексија горње ноге у куку и колену са дорзифлексијом у скочном зглобу</a:t>
            </a:r>
            <a:endParaRPr lang="en-US" dirty="0"/>
          </a:p>
          <a:p>
            <a:r>
              <a:rPr lang="sr-Cyrl-RS" dirty="0"/>
              <a:t>Пронација стопала и екстензија ножних прстију</a:t>
            </a:r>
            <a:endParaRPr lang="en-US" dirty="0"/>
          </a:p>
          <a:p>
            <a:r>
              <a:rPr lang="sr-Cyrl-RS" dirty="0"/>
              <a:t>Екстензија доње ноге са дорзифлексијом стопала, супинацијом и флексијом ножних прстију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4" descr="Vojta-Reaktion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437112"/>
            <a:ext cx="3415024" cy="230425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11560" y="1556792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3600" dirty="0">
                <a:solidFill>
                  <a:srgbClr val="00B050"/>
                </a:solidFill>
              </a:rPr>
              <a:t>од 1. до 10. недеље након рођења</a:t>
            </a:r>
            <a:endParaRPr lang="en-US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Војтина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(постранична)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2880320"/>
          </a:xfrm>
        </p:spPr>
        <p:txBody>
          <a:bodyPr>
            <a:normAutofit/>
          </a:bodyPr>
          <a:lstStyle/>
          <a:p>
            <a:r>
              <a:rPr lang="sr-Cyrl-RS" sz="2600" dirty="0"/>
              <a:t>Моров загрљај је “скраћен” – руке су у абдукцији са отвореним шакама, крајем ове фазе руке заузимају положај благе флексије у лакту</a:t>
            </a:r>
            <a:endParaRPr lang="en-US" sz="2600" dirty="0"/>
          </a:p>
          <a:p>
            <a:r>
              <a:rPr lang="sr-Cyrl-RS" sz="2600" dirty="0"/>
              <a:t>Обе ноге полако иду ка флексији</a:t>
            </a:r>
            <a:endParaRPr lang="en-US" sz="2600" dirty="0"/>
          </a:p>
          <a:p>
            <a:r>
              <a:rPr lang="sr-Cyrl-RS" sz="2600" dirty="0"/>
              <a:t>Прсти на горњој нози нису више раширени</a:t>
            </a:r>
            <a:endParaRPr lang="en-US" sz="2600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12776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3600" dirty="0">
                <a:solidFill>
                  <a:srgbClr val="00B050"/>
                </a:solidFill>
              </a:rPr>
              <a:t>од 11. до 20. недеље након рођења</a:t>
            </a:r>
            <a:endParaRPr lang="en-US" sz="3600" dirty="0">
              <a:solidFill>
                <a:srgbClr val="00B050"/>
              </a:solidFill>
            </a:endParaRPr>
          </a:p>
        </p:txBody>
      </p:sp>
      <p:pic>
        <p:nvPicPr>
          <p:cNvPr id="5" name="Picture 6" descr="Vojta-Reaktion 1. Übergangs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365104"/>
            <a:ext cx="3616821" cy="23903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Војтина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(постранична)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2880320"/>
          </a:xfrm>
        </p:spPr>
        <p:txBody>
          <a:bodyPr>
            <a:normAutofit/>
          </a:bodyPr>
          <a:lstStyle/>
          <a:p>
            <a:r>
              <a:rPr lang="sr-Cyrl-RS" sz="2400" dirty="0"/>
              <a:t>Сви екстремитети заузимају лабавији флексиони положај</a:t>
            </a:r>
            <a:endParaRPr lang="en-US" sz="2400" dirty="0"/>
          </a:p>
          <a:p>
            <a:r>
              <a:rPr lang="sr-Cyrl-RS" sz="2400" dirty="0"/>
              <a:t>Шаке отворене или лабаво затворене</a:t>
            </a:r>
            <a:endParaRPr lang="en-US" sz="2400" dirty="0"/>
          </a:p>
          <a:p>
            <a:r>
              <a:rPr lang="sr-Cyrl-RS" sz="2400" dirty="0"/>
              <a:t>Стопала у дорзифлексији, углавном супинирана</a:t>
            </a:r>
            <a:endParaRPr lang="en-US" sz="2400" dirty="0"/>
          </a:p>
          <a:p>
            <a:r>
              <a:rPr lang="sr-Cyrl-RS" sz="2400" dirty="0"/>
              <a:t>Ножни прсти у неутралној позицији или флектирани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12776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краја 4. месеца до 7 месеци </a:t>
            </a:r>
            <a:r>
              <a:rPr lang="sr-Cyrl-RS" sz="3200" dirty="0">
                <a:solidFill>
                  <a:srgbClr val="00B050"/>
                </a:solidFill>
              </a:rPr>
              <a:t>након рођења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5" name="Picture 8" descr="Vojta-Reaktion 2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9998" y="4365104"/>
            <a:ext cx="3515406" cy="23233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Војтина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(постранична)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2880320"/>
          </a:xfrm>
        </p:spPr>
        <p:txBody>
          <a:bodyPr>
            <a:normAutofit/>
          </a:bodyPr>
          <a:lstStyle/>
          <a:p>
            <a:r>
              <a:rPr lang="sr-Cyrl-RS" sz="2600" dirty="0"/>
              <a:t>На почетку ове фазе руке су флектиране, а потом се опружају и абдукују, удаљују од тела</a:t>
            </a:r>
            <a:endParaRPr lang="en-US" sz="2600" dirty="0"/>
          </a:p>
          <a:p>
            <a:r>
              <a:rPr lang="sr-Cyrl-RS" sz="2600" dirty="0"/>
              <a:t>Ноге раширене са флексијом у коленима и куковима</a:t>
            </a:r>
            <a:endParaRPr lang="en-US" sz="2600" dirty="0"/>
          </a:p>
          <a:p>
            <a:r>
              <a:rPr lang="sr-Cyrl-RS" sz="2600" dirty="0"/>
              <a:t>Стопала у дорзифлексији</a:t>
            </a:r>
            <a:endParaRPr lang="en-US" sz="2600" dirty="0"/>
          </a:p>
          <a:p>
            <a:r>
              <a:rPr lang="sr-Cyrl-RS" sz="2600" dirty="0"/>
              <a:t>Ножни прсти у неутралној позицији</a:t>
            </a:r>
            <a:endParaRPr lang="en-US" sz="2600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12776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7. месеца до краја 9. месеца </a:t>
            </a:r>
            <a:r>
              <a:rPr lang="sr-Cyrl-RS" sz="3200" dirty="0">
                <a:solidFill>
                  <a:srgbClr val="00B050"/>
                </a:solidFill>
              </a:rPr>
              <a:t>након рођења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5" name="Picture 10" descr="Vojta-Reaktion 2. Übergangs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365104"/>
            <a:ext cx="3628957" cy="234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Војтина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(постранична)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2736304"/>
          </a:xfrm>
        </p:spPr>
        <p:txBody>
          <a:bodyPr>
            <a:normAutofit/>
          </a:bodyPr>
          <a:lstStyle/>
          <a:p>
            <a:r>
              <a:rPr lang="sr-Cyrl-RS" dirty="0"/>
              <a:t>Горњи екстремитети абдуковани </a:t>
            </a:r>
            <a:endParaRPr lang="en-US" dirty="0"/>
          </a:p>
          <a:p>
            <a:r>
              <a:rPr lang="sr-Cyrl-RS" dirty="0"/>
              <a:t>Стопала у дорзифлексији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12776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9. месеца до 13-14. месеца </a:t>
            </a:r>
            <a:r>
              <a:rPr lang="sr-Cyrl-RS" sz="3200" dirty="0">
                <a:solidFill>
                  <a:srgbClr val="00B050"/>
                </a:solidFill>
              </a:rPr>
              <a:t>након рођења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5" name="Picture 12" descr="Vojta-Reaktion 3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077072"/>
            <a:ext cx="3451466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Тракциона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 Војти)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r-Cyrl-RS" dirty="0"/>
              <a:t>Почетна позиција</a:t>
            </a:r>
            <a:r>
              <a:rPr lang="en-US" dirty="0"/>
              <a:t>: </a:t>
            </a:r>
            <a:r>
              <a:rPr lang="sr-Cyrl-RS" dirty="0"/>
              <a:t>супинирани лежећи положај, глава у неутралној позицији</a:t>
            </a:r>
            <a:br>
              <a:rPr lang="en-US" dirty="0"/>
            </a:br>
            <a:r>
              <a:rPr lang="sr-Cyrl-RS" dirty="0"/>
              <a:t>Стимулација</a:t>
            </a:r>
            <a:r>
              <a:rPr lang="en-US" dirty="0"/>
              <a:t>: </a:t>
            </a:r>
            <a:r>
              <a:rPr lang="sr-Cyrl-RS" dirty="0"/>
              <a:t>подићи дете до 45 степени</a:t>
            </a:r>
          </a:p>
          <a:p>
            <a:endParaRPr lang="sr-Cyrl-RS" dirty="0"/>
          </a:p>
          <a:p>
            <a:r>
              <a:rPr lang="sr-Cyrl-RS" dirty="0"/>
              <a:t>Ова реакција служи да се процени положај главе код детета које подижемо из лежећег супинираног положаја до вертикалне седеће позиције</a:t>
            </a:r>
          </a:p>
          <a:p>
            <a:r>
              <a:rPr lang="sr-Cyrl-RS" dirty="0"/>
              <a:t>Ако дете подигнемо до 45 степени, могуће је пратити реакције целог тела и екстремитета у овој нестабилној позицији</a:t>
            </a:r>
          </a:p>
          <a:p>
            <a:r>
              <a:rPr lang="sr-Cyrl-RS" dirty="0"/>
              <a:t>Обратити пажњу на хват : испитивач обухвата шаке детета са улнарне стране тако да ставља свој прст у дететову шаку, а остали прсти обухватају дистални део подлактице ; прсти испитивача не смеју вршити притисак на дорзалну страну шаке детета јер се тако инхибира рефлекс хватања </a:t>
            </a:r>
          </a:p>
          <a:p>
            <a:pPr>
              <a:buNone/>
            </a:pP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pic>
        <p:nvPicPr>
          <p:cNvPr id="44034" name="Picture 2" descr="http://posmodev.pagesperso-orange.fr/images/SILT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5229199"/>
            <a:ext cx="2664296" cy="1480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Тракциона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 Војти)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1547664" y="3212976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1. до 6. недеље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4008" y="3212976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7. недеље до 6. месеца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15616" y="6488668"/>
            <a:ext cx="2843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8. – 9. месец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76056" y="6237312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9. месеца до 10-14. месеца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458" name="Picture 2" descr="Traktionsversuch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2752725" cy="1819276"/>
          </a:xfrm>
          <a:prstGeom prst="rect">
            <a:avLst/>
          </a:prstGeom>
          <a:noFill/>
        </p:spPr>
      </p:pic>
      <p:pic>
        <p:nvPicPr>
          <p:cNvPr id="19460" name="Picture 4" descr="Traktionsversuch 2. 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12776"/>
            <a:ext cx="2752725" cy="1847851"/>
          </a:xfrm>
          <a:prstGeom prst="rect">
            <a:avLst/>
          </a:prstGeom>
          <a:noFill/>
        </p:spPr>
      </p:pic>
      <p:pic>
        <p:nvPicPr>
          <p:cNvPr id="19462" name="Picture 6" descr="Traktionsversuch 3. 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861048"/>
            <a:ext cx="1809750" cy="2619375"/>
          </a:xfrm>
          <a:prstGeom prst="rect">
            <a:avLst/>
          </a:prstGeom>
          <a:noFill/>
        </p:spPr>
      </p:pic>
      <p:pic>
        <p:nvPicPr>
          <p:cNvPr id="19464" name="Picture 8" descr="Traktionsversuch 4. Ph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077072"/>
            <a:ext cx="27527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Тракциона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 Војти)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sr-Cyrl-RS" dirty="0"/>
              <a:t>Глава виси у екстензији</a:t>
            </a:r>
            <a:endParaRPr lang="en-US" dirty="0"/>
          </a:p>
          <a:p>
            <a:r>
              <a:rPr lang="sr-Cyrl-RS" dirty="0"/>
              <a:t>Ноге су флектиране и благо абдуковане</a:t>
            </a:r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5536" y="1484784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1. до 6. недеље</a:t>
            </a:r>
          </a:p>
          <a:p>
            <a:endParaRPr lang="en-US" sz="3200" dirty="0"/>
          </a:p>
        </p:txBody>
      </p:sp>
      <p:pic>
        <p:nvPicPr>
          <p:cNvPr id="6" name="Picture 2" descr="Traktionsversuch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789040"/>
            <a:ext cx="3951224" cy="2611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Тракциона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 Војти)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sr-Cyrl-RS" sz="2400" dirty="0"/>
              <a:t>Флексија главе са флексијом целог трупа</a:t>
            </a:r>
            <a:endParaRPr lang="en-US" sz="2400" dirty="0"/>
          </a:p>
          <a:p>
            <a:r>
              <a:rPr lang="sr-Cyrl-RS" sz="2400" dirty="0"/>
              <a:t>Флексија ногу</a:t>
            </a:r>
          </a:p>
          <a:p>
            <a:endParaRPr lang="sr-Cyrl-RS" sz="2400" dirty="0"/>
          </a:p>
          <a:p>
            <a:r>
              <a:rPr lang="sr-Cyrl-RS" sz="2400" dirty="0"/>
              <a:t>У трећем мес</a:t>
            </a:r>
            <a:r>
              <a:rPr lang="en-US" sz="2400" dirty="0"/>
              <a:t>e</a:t>
            </a:r>
            <a:r>
              <a:rPr lang="sr-Cyrl-RS" sz="2400" dirty="0"/>
              <a:t>цу глава и труп у равни, ноге благо флектиране</a:t>
            </a:r>
          </a:p>
          <a:p>
            <a:r>
              <a:rPr lang="sr-Cyrl-RS" sz="2400" dirty="0"/>
              <a:t>У шестом месецу глава максимално антефлектирана, ноге максимално привучене телу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7. недеље до 6. месеца</a:t>
            </a:r>
          </a:p>
        </p:txBody>
      </p:sp>
      <p:pic>
        <p:nvPicPr>
          <p:cNvPr id="6" name="Picture 4" descr="Traktionsversuch 2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77432"/>
            <a:ext cx="3099402" cy="2080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Тракциона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 Војти)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5915000" cy="3777283"/>
          </a:xfrm>
        </p:spPr>
        <p:txBody>
          <a:bodyPr>
            <a:normAutofit fontScale="85000" lnSpcReduction="10000"/>
          </a:bodyPr>
          <a:lstStyle/>
          <a:p>
            <a:r>
              <a:rPr lang="sr-Cyrl-RS" dirty="0"/>
              <a:t>Након 7. месеца флексиони положаји главе и трупа полако нестају, а дете има тенденцију да се само подиже током овог маневра </a:t>
            </a:r>
          </a:p>
          <a:p>
            <a:r>
              <a:rPr lang="sr-Cyrl-RS" dirty="0"/>
              <a:t>Нестајање флексионих покрета се најбоље може опазити у коленима – полуекстензија</a:t>
            </a:r>
          </a:p>
          <a:p>
            <a:r>
              <a:rPr lang="sr-Cyrl-RS" dirty="0"/>
              <a:t>Центар гравитације је померен према задњици</a:t>
            </a:r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8. – 9. месец</a:t>
            </a:r>
          </a:p>
        </p:txBody>
      </p:sp>
      <p:pic>
        <p:nvPicPr>
          <p:cNvPr id="5" name="Picture 6" descr="Traktionsversuch 3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8146" y="2060848"/>
            <a:ext cx="2745854" cy="3974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Др Вацлав Војта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/>
              <a:t>Неуропедијатар који се посебно бавио дијагнозом и терапијом код церебралних оштећења</a:t>
            </a:r>
          </a:p>
          <a:p>
            <a:r>
              <a:rPr lang="sr-Cyrl-RS" dirty="0"/>
              <a:t>За докторе, Војтина метода представља један прецизан клинички метод за евалуацију развоја детета од његовог рођења</a:t>
            </a:r>
          </a:p>
          <a:p>
            <a:r>
              <a:rPr lang="sr-Cyrl-RS" dirty="0"/>
              <a:t>За физиотерапеута ово је једна ефикасна глобална терапија која може бити коришћена од првог дана живота у превентивне и терапијске сврхе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Тракциона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 Војти)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sr-Cyrl-RS" sz="2400" dirty="0"/>
              <a:t>Дете се само подиже</a:t>
            </a:r>
          </a:p>
          <a:p>
            <a:r>
              <a:rPr lang="sr-Cyrl-RS" sz="2400" dirty="0"/>
              <a:t>Глава у равни са трупом</a:t>
            </a:r>
            <a:endParaRPr lang="en-US" sz="2400" dirty="0"/>
          </a:p>
          <a:p>
            <a:r>
              <a:rPr lang="sr-Cyrl-RS" sz="2400" dirty="0"/>
              <a:t>Флексија углавном у лумбосакралном делу</a:t>
            </a:r>
            <a:endParaRPr lang="en-US" sz="2400" dirty="0"/>
          </a:p>
          <a:p>
            <a:r>
              <a:rPr lang="sr-Cyrl-RS" sz="2400" dirty="0"/>
              <a:t>Ноге су абдуковане и благо екстендиране у колену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9. месеца до 10-14. месеца</a:t>
            </a:r>
          </a:p>
        </p:txBody>
      </p:sp>
      <p:pic>
        <p:nvPicPr>
          <p:cNvPr id="5" name="Picture 8" descr="Traktionsversuch 4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221088"/>
            <a:ext cx="3024336" cy="2354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Peiper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Isbert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RS" dirty="0">
                <a:solidFill>
                  <a:srgbClr val="FF0000"/>
                </a:solidFill>
              </a:rPr>
              <a:t>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Почетна позиција: у првих 4,5 месеци супинирана, након тога пронирана лежећа.</a:t>
            </a:r>
            <a:r>
              <a:rPr lang="en-US" sz="2400" dirty="0"/>
              <a:t> </a:t>
            </a:r>
            <a:r>
              <a:rPr lang="sr-Cyrl-RS" sz="2400" dirty="0"/>
              <a:t>Глава треба да буде у неутралној позицији, а шаке отворене</a:t>
            </a:r>
          </a:p>
          <a:p>
            <a:r>
              <a:rPr lang="sr-Cyrl-RS" sz="2400" dirty="0"/>
              <a:t>Стимулација</a:t>
            </a:r>
            <a:r>
              <a:rPr lang="en-US" sz="2400" dirty="0"/>
              <a:t>: </a:t>
            </a:r>
            <a:r>
              <a:rPr lang="sr-Cyrl-RS" sz="2400" dirty="0"/>
              <a:t>дете се обухвати око ногу и нагло окрене вертикално наопако-главом доле (код новорођенчади и млађих беба обухвата се бутина проксимално, код старијих дистално или око колена)</a:t>
            </a:r>
            <a:endParaRPr lang="en-US" sz="2400" dirty="0"/>
          </a:p>
        </p:txBody>
      </p:sp>
      <p:pic>
        <p:nvPicPr>
          <p:cNvPr id="45058" name="Picture 2" descr="http://posmodev.pagesperso-orange.fr/images/SILPE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293096"/>
            <a:ext cx="1744406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Peiper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Isbert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RS" dirty="0">
                <a:solidFill>
                  <a:srgbClr val="FF0000"/>
                </a:solidFill>
              </a:rPr>
              <a:t>реакција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86916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1. недеље до 4. месеца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43808" y="4869160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4. до 6. месеца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48064" y="4869160"/>
            <a:ext cx="2843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7. – 9-10. месец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271792" y="4869160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9. месеца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3554" name="Picture 2" descr="Peiper-Isbert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060848"/>
            <a:ext cx="1819275" cy="2771776"/>
          </a:xfrm>
          <a:prstGeom prst="rect">
            <a:avLst/>
          </a:prstGeom>
          <a:noFill/>
        </p:spPr>
      </p:pic>
      <p:pic>
        <p:nvPicPr>
          <p:cNvPr id="23556" name="Picture 4" descr="Peiper-Isbert 2. 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060848"/>
            <a:ext cx="1819275" cy="2752725"/>
          </a:xfrm>
          <a:prstGeom prst="rect">
            <a:avLst/>
          </a:prstGeom>
          <a:noFill/>
        </p:spPr>
      </p:pic>
      <p:pic>
        <p:nvPicPr>
          <p:cNvPr id="23558" name="Picture 6" descr="Peiper-Isbert 3. 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060848"/>
            <a:ext cx="1838325" cy="2771776"/>
          </a:xfrm>
          <a:prstGeom prst="rect">
            <a:avLst/>
          </a:prstGeom>
          <a:noFill/>
        </p:spPr>
      </p:pic>
      <p:pic>
        <p:nvPicPr>
          <p:cNvPr id="23560" name="Picture 8" descr="Peiper-Isbert 4. Ph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2060848"/>
            <a:ext cx="1809750" cy="276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Peiper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Isbert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RS" dirty="0">
                <a:solidFill>
                  <a:srgbClr val="FF0000"/>
                </a:solidFill>
              </a:rPr>
              <a:t>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sr-Cyrl-RS" dirty="0"/>
              <a:t>У првих 6 недеља Моров рефлекс</a:t>
            </a:r>
            <a:endParaRPr lang="en-US" dirty="0"/>
          </a:p>
          <a:p>
            <a:r>
              <a:rPr lang="sr-Cyrl-RS" dirty="0"/>
              <a:t>Потом Моров загрљај постаје скраћен</a:t>
            </a:r>
          </a:p>
          <a:p>
            <a:r>
              <a:rPr lang="sr-Cyrl-RS" dirty="0"/>
              <a:t>Врат у екстензији</a:t>
            </a:r>
          </a:p>
          <a:p>
            <a:r>
              <a:rPr lang="sr-Cyrl-RS" dirty="0"/>
              <a:t>Карлица у флексији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1. недеље до краја 3. месеца</a:t>
            </a:r>
          </a:p>
        </p:txBody>
      </p:sp>
      <p:pic>
        <p:nvPicPr>
          <p:cNvPr id="5" name="Picture 2" descr="Peiper-Isbert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566743"/>
            <a:ext cx="2160240" cy="3291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Peiper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Isbert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RS" dirty="0">
                <a:solidFill>
                  <a:srgbClr val="FF0000"/>
                </a:solidFill>
              </a:rPr>
              <a:t>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6707088" cy="3777283"/>
          </a:xfrm>
        </p:spPr>
        <p:txBody>
          <a:bodyPr/>
          <a:lstStyle/>
          <a:p>
            <a:r>
              <a:rPr lang="sr-Cyrl-RS" dirty="0"/>
              <a:t>Руке латерално екстендиране</a:t>
            </a:r>
            <a:endParaRPr lang="en-US" dirty="0"/>
          </a:p>
          <a:p>
            <a:r>
              <a:rPr lang="sr-Cyrl-RS" dirty="0"/>
              <a:t>Шаке отворене</a:t>
            </a:r>
            <a:endParaRPr lang="en-US" dirty="0"/>
          </a:p>
          <a:p>
            <a:r>
              <a:rPr lang="sr-Cyrl-RS" dirty="0"/>
              <a:t>Врат и труп екстендирани до тораколумбалног прелаза</a:t>
            </a:r>
            <a:endParaRPr lang="en-US" dirty="0"/>
          </a:p>
          <a:p>
            <a:r>
              <a:rPr lang="sr-Cyrl-RS" dirty="0"/>
              <a:t>Флексиони положај карлице полако нестаје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4. до 5-6. месеца</a:t>
            </a:r>
          </a:p>
        </p:txBody>
      </p:sp>
      <p:pic>
        <p:nvPicPr>
          <p:cNvPr id="5" name="Picture 4" descr="Peiper-Isbert 2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204864"/>
            <a:ext cx="2474683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Peiper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Isbert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RS" dirty="0">
                <a:solidFill>
                  <a:srgbClr val="FF0000"/>
                </a:solidFill>
              </a:rPr>
              <a:t>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6203032" cy="4248472"/>
          </a:xfrm>
        </p:spPr>
        <p:txBody>
          <a:bodyPr/>
          <a:lstStyle/>
          <a:p>
            <a:r>
              <a:rPr lang="sr-Cyrl-RS" dirty="0"/>
              <a:t>Високо опружање руку</a:t>
            </a:r>
            <a:endParaRPr lang="en-US" dirty="0"/>
          </a:p>
          <a:p>
            <a:r>
              <a:rPr lang="sr-Cyrl-RS" dirty="0"/>
              <a:t>Шаке отворене</a:t>
            </a:r>
            <a:endParaRPr lang="en-US" dirty="0"/>
          </a:p>
          <a:p>
            <a:r>
              <a:rPr lang="sr-Cyrl-RS" dirty="0"/>
              <a:t>Екстензија врата и трупа до лумбосакралног прелаза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7. – 9-10-11-12. месеца</a:t>
            </a:r>
          </a:p>
        </p:txBody>
      </p:sp>
      <p:pic>
        <p:nvPicPr>
          <p:cNvPr id="5" name="Picture 4" descr="Peiper-Isbert 3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00808"/>
            <a:ext cx="2990453" cy="4508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Peiper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Isbert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RS" dirty="0">
                <a:solidFill>
                  <a:srgbClr val="FF0000"/>
                </a:solidFill>
              </a:rPr>
              <a:t>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435280" cy="3777283"/>
          </a:xfrm>
        </p:spPr>
        <p:txBody>
          <a:bodyPr>
            <a:normAutofit/>
          </a:bodyPr>
          <a:lstStyle/>
          <a:p>
            <a:r>
              <a:rPr lang="sr-Cyrl-RS" dirty="0"/>
              <a:t>Дете покушава да се подигне до испитивача – флектира главу и труп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3200" dirty="0">
                <a:solidFill>
                  <a:srgbClr val="00B050"/>
                </a:solidFill>
              </a:rPr>
              <a:t>од 9. месеца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5" name="Picture 8" descr="Peiper-Isbert 4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068960"/>
            <a:ext cx="2304256" cy="3517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Колисова вертикална проба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Почетна позиција: лежећа супинирана</a:t>
            </a:r>
          </a:p>
          <a:p>
            <a:r>
              <a:rPr lang="sr-Cyrl-RS" dirty="0"/>
              <a:t>Стимулација: дете се ухвати за једно колено (код млађих беба близу зглоба кука) и изненада окрене вертикално наопако – са главом доле</a:t>
            </a:r>
            <a:endParaRPr lang="en-US" dirty="0"/>
          </a:p>
        </p:txBody>
      </p:sp>
      <p:pic>
        <p:nvPicPr>
          <p:cNvPr id="66562" name="Picture 2" descr="http://posmodev.pagesperso-orange.fr/images/SILCOL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933056"/>
            <a:ext cx="1872208" cy="2649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Колисова вертикална проба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3568" y="4509120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2. недеље до 6-7. месеци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8024" y="4509120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7. месеца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2530" name="Picture 2" descr="Collis vertikal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1809750" cy="2752725"/>
          </a:xfrm>
          <a:prstGeom prst="rect">
            <a:avLst/>
          </a:prstGeom>
          <a:noFill/>
        </p:spPr>
      </p:pic>
      <p:pic>
        <p:nvPicPr>
          <p:cNvPr id="22532" name="Picture 4" descr="Collis vertikal 2. 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00808"/>
            <a:ext cx="1809750" cy="278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Колисова вертикална проба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sr-Cyrl-RS" dirty="0"/>
              <a:t>Слободна нога се поставља у флексију у куку, колену и скочном зглобу</a:t>
            </a:r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2. недеље до 6-7. месеци</a:t>
            </a:r>
          </a:p>
        </p:txBody>
      </p:sp>
      <p:pic>
        <p:nvPicPr>
          <p:cNvPr id="5" name="Picture 2" descr="Collis vertikal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996952"/>
            <a:ext cx="2313806" cy="3519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Др Вацлав Војта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/>
              <a:t>За разлику од Бобата који инхибира патолошке активности да би се омогућио развој нормалних, Војта одмах прилази провокацији активности појединих сегмената.</a:t>
            </a:r>
          </a:p>
          <a:p>
            <a:r>
              <a:rPr lang="sr-Cyrl-RS" dirty="0"/>
              <a:t>По Војти, патолошке слике церебрално </a:t>
            </a:r>
            <a:r>
              <a:rPr lang="en-US" dirty="0"/>
              <a:t>o</a:t>
            </a:r>
            <a:r>
              <a:rPr lang="sr-Cyrl-RS" dirty="0"/>
              <a:t>штећеног детета развијају се услед недостатка формирања рефлексног покретања. Зато, са терапијом треба почети док још није блокирано рефлексно покретање.</a:t>
            </a:r>
          </a:p>
          <a:p>
            <a:r>
              <a:rPr lang="sr-Cyrl-RS" dirty="0"/>
              <a:t>У том настојању Војта издваја скуп положајних рефлекса као критеријум по коме процењује квантитативне поремећаје постуралне реактивности ЦНС-а.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Колисова вертикална проба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sr-Cyrl-RS" dirty="0"/>
              <a:t>Слободна нога се поставља у лабаву екстензију у колену, док у куку остаје флектирана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7. месеца</a:t>
            </a:r>
          </a:p>
        </p:txBody>
      </p:sp>
      <p:pic>
        <p:nvPicPr>
          <p:cNvPr id="5" name="Picture 4" descr="Collis vertikal 2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573016"/>
            <a:ext cx="2016224" cy="3098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Колисова хоризонтална проба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Почетни положај</a:t>
            </a:r>
            <a:r>
              <a:rPr lang="en-US" dirty="0"/>
              <a:t>:</a:t>
            </a:r>
            <a:r>
              <a:rPr lang="sr-Cyrl-RS" dirty="0"/>
              <a:t>лежећи супинирани</a:t>
            </a:r>
          </a:p>
          <a:p>
            <a:r>
              <a:rPr lang="sr-Cyrl-RS" dirty="0"/>
              <a:t>Стимулација:</a:t>
            </a:r>
            <a:r>
              <a:rPr lang="en-US" dirty="0"/>
              <a:t> </a:t>
            </a:r>
            <a:r>
              <a:rPr lang="sr-Cyrl-RS" dirty="0"/>
              <a:t>Дете се ухвати за надлактицу и натколеницу и подигне у хоризонтални постранични положај</a:t>
            </a:r>
          </a:p>
        </p:txBody>
      </p:sp>
      <p:pic>
        <p:nvPicPr>
          <p:cNvPr id="71682" name="Picture 2" descr="http://posmodev.pagesperso-orange.fr/images/SILCOL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509120"/>
            <a:ext cx="3096344" cy="1872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Колисова хоризонтална проба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3140968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1. до 12. недеље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5576" y="587727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4. до 6. месеца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1506" name="Picture 2" descr="Collis horizontal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2781300" cy="1819276"/>
          </a:xfrm>
          <a:prstGeom prst="rect">
            <a:avLst/>
          </a:prstGeom>
          <a:noFill/>
        </p:spPr>
      </p:pic>
      <p:pic>
        <p:nvPicPr>
          <p:cNvPr id="21508" name="Picture 4" descr="Collis horizontal 1. 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412776"/>
            <a:ext cx="2800350" cy="18288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563888" y="3284984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У првих 6 недеља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1510" name="Picture 6" descr="Collis horizontal 1. 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0325" y="1412776"/>
            <a:ext cx="2733675" cy="1800225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588224" y="3284984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7-9. недеља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1512" name="Picture 8" descr="Collis horizontal 2. Ph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005064"/>
            <a:ext cx="2781300" cy="1828800"/>
          </a:xfrm>
          <a:prstGeom prst="rect">
            <a:avLst/>
          </a:prstGeom>
          <a:noFill/>
        </p:spPr>
      </p:pic>
      <p:pic>
        <p:nvPicPr>
          <p:cNvPr id="21514" name="Picture 10" descr="Collis horizontal 3. Pha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005064"/>
            <a:ext cx="2752725" cy="1771651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3635896" y="587727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8. до 10. месеца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Колисова хоризонтална проба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5554960" cy="3777283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/>
              <a:t>У првих 6 недеља Моров загрљај</a:t>
            </a:r>
          </a:p>
          <a:p>
            <a:r>
              <a:rPr lang="sr-Cyrl-RS" dirty="0"/>
              <a:t>Од 7. до 9. недеље ретракција руку – скраћен Моров загрљај</a:t>
            </a:r>
          </a:p>
          <a:p>
            <a:r>
              <a:rPr lang="sr-Cyrl-RS" dirty="0"/>
              <a:t>Од 10. до 12. недеље лабава флексија слободне руке</a:t>
            </a:r>
            <a:r>
              <a:rPr lang="en-US" dirty="0"/>
              <a:t>.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1. до 12. недеље</a:t>
            </a:r>
          </a:p>
        </p:txBody>
      </p:sp>
      <p:pic>
        <p:nvPicPr>
          <p:cNvPr id="5" name="Picture 2" descr="Collis horizontal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196752"/>
            <a:ext cx="2781300" cy="1819276"/>
          </a:xfrm>
          <a:prstGeom prst="rect">
            <a:avLst/>
          </a:prstGeom>
          <a:noFill/>
        </p:spPr>
      </p:pic>
      <p:pic>
        <p:nvPicPr>
          <p:cNvPr id="6" name="Picture 5" descr="Collis horizontal 1. 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068960"/>
            <a:ext cx="2800350" cy="1828800"/>
          </a:xfrm>
          <a:prstGeom prst="rect">
            <a:avLst/>
          </a:prstGeom>
          <a:noFill/>
        </p:spPr>
      </p:pic>
      <p:pic>
        <p:nvPicPr>
          <p:cNvPr id="7" name="Picture 6" descr="Collis horizontal 1. 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941168"/>
            <a:ext cx="2733675" cy="180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Колисова хоризонтална проба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sr-Cyrl-RS" dirty="0"/>
              <a:t>Слободна подлактица у пронацији</a:t>
            </a:r>
            <a:endParaRPr lang="en-US" dirty="0"/>
          </a:p>
          <a:p>
            <a:r>
              <a:rPr lang="sr-Cyrl-RS" dirty="0"/>
              <a:t>При крају ове фазе тежина се преноси на руку којом се беба одупире </a:t>
            </a:r>
            <a:endParaRPr lang="en-US" dirty="0"/>
          </a:p>
          <a:p>
            <a:r>
              <a:rPr lang="sr-Cyrl-RS" dirty="0"/>
              <a:t>Нога остаје у флексионој позицији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4. до 6. месеца</a:t>
            </a:r>
          </a:p>
        </p:txBody>
      </p:sp>
      <p:pic>
        <p:nvPicPr>
          <p:cNvPr id="5" name="Picture 8" descr="Collis horizontal 2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869160"/>
            <a:ext cx="27813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Колисова хоризонтална проба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sr-Cyrl-RS" dirty="0"/>
              <a:t>Абдукција слободне ноге у куку</a:t>
            </a:r>
            <a:endParaRPr lang="en-US" dirty="0"/>
          </a:p>
          <a:p>
            <a:r>
              <a:rPr lang="sr-Cyrl-RS" dirty="0"/>
              <a:t>Ослонац на ивицу стопала слободне ноге у 8. месецу, касније на цело стопало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8. до 10. месеца</a:t>
            </a:r>
          </a:p>
        </p:txBody>
      </p:sp>
      <p:pic>
        <p:nvPicPr>
          <p:cNvPr id="5" name="Picture 10" descr="Collis horizontal 3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221088"/>
            <a:ext cx="3312368" cy="2131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Landau </a:t>
            </a:r>
            <a:r>
              <a:rPr lang="sr-Cyrl-RS" dirty="0">
                <a:solidFill>
                  <a:srgbClr val="FF0000"/>
                </a:solidFill>
              </a:rPr>
              <a:t>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Почетна позиција: суспензија у пронираном положају</a:t>
            </a:r>
          </a:p>
          <a:p>
            <a:r>
              <a:rPr lang="sr-Cyrl-RS" dirty="0"/>
              <a:t>Стимулација: дете се држи у хоризонталном положају на длану испитивача ослоњено на трбух </a:t>
            </a:r>
            <a:br>
              <a:rPr lang="en-US" dirty="0"/>
            </a:br>
            <a:endParaRPr lang="en-US" dirty="0"/>
          </a:p>
        </p:txBody>
      </p:sp>
      <p:pic>
        <p:nvPicPr>
          <p:cNvPr id="59394" name="Picture 2" descr="http://posmodev.pagesperso-orange.fr/images/SIL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8606" y="4581128"/>
            <a:ext cx="3362956" cy="18261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Landau </a:t>
            </a:r>
            <a:r>
              <a:rPr lang="sr-Cyrl-RS" dirty="0">
                <a:solidFill>
                  <a:srgbClr val="FF0000"/>
                </a:solidFill>
              </a:rPr>
              <a:t>реакција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47664" y="3212976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1. до 6. недеље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4008" y="3212976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7. недеље до 3. месеца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43608" y="5877272"/>
            <a:ext cx="2843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Са 6 месеци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99992" y="5877272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Са 8. месеци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482" name="Picture 2" descr="Landau-Reaktion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68760"/>
            <a:ext cx="2752725" cy="1914525"/>
          </a:xfrm>
          <a:prstGeom prst="rect">
            <a:avLst/>
          </a:prstGeom>
          <a:noFill/>
        </p:spPr>
      </p:pic>
      <p:pic>
        <p:nvPicPr>
          <p:cNvPr id="20484" name="Picture 4" descr="Landau-Reaktion 2. 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268760"/>
            <a:ext cx="2762250" cy="1838325"/>
          </a:xfrm>
          <a:prstGeom prst="rect">
            <a:avLst/>
          </a:prstGeom>
          <a:noFill/>
        </p:spPr>
      </p:pic>
      <p:pic>
        <p:nvPicPr>
          <p:cNvPr id="20486" name="Picture 6" descr="Landau-Reaktion 3. 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005064"/>
            <a:ext cx="2800350" cy="1838325"/>
          </a:xfrm>
          <a:prstGeom prst="rect">
            <a:avLst/>
          </a:prstGeom>
          <a:noFill/>
        </p:spPr>
      </p:pic>
      <p:pic>
        <p:nvPicPr>
          <p:cNvPr id="20488" name="Picture 8" descr="Landau-Reaktion 4. Ph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4005064"/>
            <a:ext cx="2762250" cy="180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Landau </a:t>
            </a:r>
            <a:r>
              <a:rPr lang="sr-Cyrl-RS" dirty="0">
                <a:solidFill>
                  <a:srgbClr val="FF0000"/>
                </a:solidFill>
              </a:rPr>
              <a:t>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sr-Cyrl-RS" dirty="0"/>
              <a:t>Глава спуштена</a:t>
            </a:r>
            <a:endParaRPr lang="en-US" dirty="0"/>
          </a:p>
          <a:p>
            <a:r>
              <a:rPr lang="sr-Cyrl-RS" dirty="0"/>
              <a:t>Труп повијен</a:t>
            </a:r>
            <a:endParaRPr lang="en-US" dirty="0"/>
          </a:p>
          <a:p>
            <a:r>
              <a:rPr lang="sr-Cyrl-RS" dirty="0"/>
              <a:t>Екстремитети у благој флексији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1. до 6. недеље</a:t>
            </a:r>
          </a:p>
        </p:txBody>
      </p:sp>
      <p:pic>
        <p:nvPicPr>
          <p:cNvPr id="5" name="Picture 2" descr="Landau-Reaktion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296336"/>
            <a:ext cx="3472805" cy="2415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Landau </a:t>
            </a:r>
            <a:r>
              <a:rPr lang="sr-Cyrl-RS" dirty="0">
                <a:solidFill>
                  <a:srgbClr val="FF0000"/>
                </a:solidFill>
              </a:rPr>
              <a:t>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sr-Cyrl-RS" dirty="0"/>
              <a:t>Опружање врата до линије рамена</a:t>
            </a:r>
            <a:endParaRPr lang="en-US" dirty="0"/>
          </a:p>
          <a:p>
            <a:r>
              <a:rPr lang="sr-Cyrl-RS" dirty="0"/>
              <a:t>Блага флексија трупа</a:t>
            </a:r>
            <a:endParaRPr lang="en-US" dirty="0"/>
          </a:p>
          <a:p>
            <a:r>
              <a:rPr lang="sr-Cyrl-RS" dirty="0"/>
              <a:t>Блага флексија екстремитета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7. недеље до 3. месеца</a:t>
            </a:r>
          </a:p>
        </p:txBody>
      </p:sp>
      <p:pic>
        <p:nvPicPr>
          <p:cNvPr id="5" name="Picture 4" descr="Landau-Reaktion 2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221088"/>
            <a:ext cx="3637604" cy="242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Војтина дијагностика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Процена постуралних реакција (постурална реактивност)</a:t>
            </a:r>
          </a:p>
          <a:p>
            <a:r>
              <a:rPr lang="sr-Cyrl-RS" dirty="0"/>
              <a:t>Процена рефлекса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Landau </a:t>
            </a:r>
            <a:r>
              <a:rPr lang="sr-Cyrl-RS" dirty="0">
                <a:solidFill>
                  <a:srgbClr val="FF0000"/>
                </a:solidFill>
              </a:rPr>
              <a:t>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1"/>
            <a:ext cx="8229600" cy="2448271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/>
              <a:t>Екстензија трупа до тораколумбалног прелаза</a:t>
            </a:r>
            <a:endParaRPr lang="en-US" dirty="0"/>
          </a:p>
          <a:p>
            <a:r>
              <a:rPr lang="sr-Cyrl-RS" dirty="0"/>
              <a:t>Ноге у благој абдукцији и лабаво флектиране (отприлике 90 степени у куку и колену)</a:t>
            </a:r>
            <a:endParaRPr lang="en-US" dirty="0"/>
          </a:p>
          <a:p>
            <a:r>
              <a:rPr lang="sr-Cyrl-RS" dirty="0"/>
              <a:t>Руке се лабаво држе</a:t>
            </a:r>
            <a:r>
              <a:rPr lang="en-US" dirty="0"/>
              <a:t>. </a:t>
            </a:r>
          </a:p>
          <a:p>
            <a:r>
              <a:rPr lang="sr-Cyrl-RS" dirty="0"/>
              <a:t>Након 7. месеца нестаје флексија ногу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Са 6 месеци</a:t>
            </a:r>
          </a:p>
        </p:txBody>
      </p:sp>
      <p:pic>
        <p:nvPicPr>
          <p:cNvPr id="5" name="Picture 6" descr="Landau-Reaktion 3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3" y="4797152"/>
            <a:ext cx="3139323" cy="2060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Landau </a:t>
            </a:r>
            <a:r>
              <a:rPr lang="sr-Cyrl-RS" dirty="0">
                <a:solidFill>
                  <a:srgbClr val="FF0000"/>
                </a:solidFill>
              </a:rPr>
              <a:t>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sr-Cyrl-RS" dirty="0"/>
              <a:t>Ноге благо екстендиране у коленима</a:t>
            </a:r>
            <a:endParaRPr lang="en-US" dirty="0"/>
          </a:p>
          <a:p>
            <a:r>
              <a:rPr lang="sr-Cyrl-RS" dirty="0"/>
              <a:t>Руке лабаво флектиране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Са 8. месеци</a:t>
            </a:r>
          </a:p>
        </p:txBody>
      </p:sp>
      <p:pic>
        <p:nvPicPr>
          <p:cNvPr id="5" name="Picture 8" descr="Landau-Reaktion 4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005064"/>
            <a:ext cx="2762250" cy="180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Аксиларна висећа проба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52935"/>
          </a:xfrm>
        </p:spPr>
        <p:txBody>
          <a:bodyPr>
            <a:normAutofit fontScale="85000" lnSpcReduction="10000"/>
          </a:bodyPr>
          <a:lstStyle/>
          <a:p>
            <a:r>
              <a:rPr lang="sr-Cyrl-RS" dirty="0"/>
              <a:t>Почетни положај: лежећи пронирани</a:t>
            </a:r>
          </a:p>
          <a:p>
            <a:r>
              <a:rPr lang="sr-Cyrl-RS" dirty="0"/>
              <a:t>Стимулација: дете се ухвати за труп (не сме висити на раменом појасу) и подигне вертикално-са главом горе, леђима окренуто испитивачу.</a:t>
            </a:r>
          </a:p>
          <a:p>
            <a:r>
              <a:rPr lang="sr-Cyrl-RS" dirty="0"/>
              <a:t>Палчеви испитивача не смеју додиривати трапезасти мишић детета јер то стимулише екстензију ногу</a:t>
            </a:r>
            <a:endParaRPr lang="en-US" dirty="0"/>
          </a:p>
        </p:txBody>
      </p:sp>
      <p:pic>
        <p:nvPicPr>
          <p:cNvPr id="72706" name="Picture 2" descr="http://posmodev.pagesperso-orange.fr/images/silaxi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253710"/>
            <a:ext cx="2016224" cy="26042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Аксиларна висећа проба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4578" name="Picture 2" descr="Axillarhängeversuch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1809750" cy="2752725"/>
          </a:xfrm>
          <a:prstGeom prst="rect">
            <a:avLst/>
          </a:prstGeom>
          <a:noFill/>
        </p:spPr>
      </p:pic>
      <p:pic>
        <p:nvPicPr>
          <p:cNvPr id="24580" name="Picture 4" descr="Axillarhängeversuch 2. 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700808"/>
            <a:ext cx="1800225" cy="2771776"/>
          </a:xfrm>
          <a:prstGeom prst="rect">
            <a:avLst/>
          </a:prstGeom>
          <a:noFill/>
        </p:spPr>
      </p:pic>
      <p:pic>
        <p:nvPicPr>
          <p:cNvPr id="24582" name="Picture 6" descr="Axillarhängeversuch 3. 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700808"/>
            <a:ext cx="1790700" cy="275272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23528" y="4509120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1. недеље до 3-4. месеца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91880" y="443711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4. до 7. месеци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04248" y="4509120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7. месеца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Аксиларна висећа проба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sr-Cyrl-RS" dirty="0"/>
              <a:t>Ноге у инертном флексионом положају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1. недеље до 3-4. месеца</a:t>
            </a:r>
          </a:p>
        </p:txBody>
      </p:sp>
      <p:pic>
        <p:nvPicPr>
          <p:cNvPr id="5" name="Picture 2" descr="Axillarhängeversuch 1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996952"/>
            <a:ext cx="2241798" cy="3409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Аксиларна висећа проба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sr-Cyrl-RS" dirty="0"/>
              <a:t>Ноге се подижу ка телу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4. до 7. месеци</a:t>
            </a:r>
          </a:p>
        </p:txBody>
      </p:sp>
      <p:pic>
        <p:nvPicPr>
          <p:cNvPr id="5" name="Picture 4" descr="Axillarhängeversuch 2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084961"/>
            <a:ext cx="2304281" cy="3547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Аксиларна висећа проба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sr-Cyrl-RS" dirty="0"/>
              <a:t>Ноге у лаганој екстензионој позицији</a:t>
            </a:r>
            <a:endParaRPr lang="en-US" dirty="0"/>
          </a:p>
          <a:p>
            <a:r>
              <a:rPr lang="sr-Cyrl-RS" dirty="0"/>
              <a:t>Стопала у дорзифлексији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48478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од 7. месеца</a:t>
            </a:r>
          </a:p>
        </p:txBody>
      </p:sp>
      <p:pic>
        <p:nvPicPr>
          <p:cNvPr id="5" name="Picture 6" descr="Axillarhängeversuch 3. 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647899"/>
            <a:ext cx="2088232" cy="3210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Патолошки одговори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Одступање од ових образаца положајних реакција указује на патологију коју можемо сврстати под појам “ризико беба”</a:t>
            </a:r>
          </a:p>
          <a:p>
            <a:r>
              <a:rPr lang="sr-Cyrl-RS" dirty="0"/>
              <a:t>Током реакција на промене положаја могу се запазити хипотонија, хипертонија, абнормални моторички обрасци у смислу атетозе, поремећај координације покрета, опистотоничко држање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Патолошки одговори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err="1"/>
              <a:t>Флексионо</a:t>
            </a:r>
            <a:r>
              <a:rPr lang="en-US" dirty="0"/>
              <a:t> </a:t>
            </a:r>
            <a:r>
              <a:rPr lang="en-US" dirty="0" err="1"/>
              <a:t>држање</a:t>
            </a:r>
            <a:r>
              <a:rPr lang="en-US" dirty="0"/>
              <a:t> </a:t>
            </a:r>
            <a:r>
              <a:rPr lang="en-US" dirty="0" err="1"/>
              <a:t>руку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чврсто</a:t>
            </a:r>
            <a:r>
              <a:rPr lang="en-US" dirty="0"/>
              <a:t> </a:t>
            </a:r>
            <a:r>
              <a:rPr lang="en-US" dirty="0" err="1"/>
              <a:t>затвореном</a:t>
            </a:r>
            <a:r>
              <a:rPr lang="en-US" dirty="0"/>
              <a:t> </a:t>
            </a:r>
            <a:r>
              <a:rPr lang="en-US" dirty="0" err="1"/>
              <a:t>песницом</a:t>
            </a:r>
            <a:r>
              <a:rPr lang="en-US" dirty="0"/>
              <a:t>. </a:t>
            </a:r>
          </a:p>
          <a:p>
            <a:pPr lvl="0"/>
            <a:r>
              <a:rPr lang="en-US" dirty="0" err="1"/>
              <a:t>Екстензионо</a:t>
            </a:r>
            <a:r>
              <a:rPr lang="en-US" dirty="0"/>
              <a:t> </a:t>
            </a:r>
            <a:r>
              <a:rPr lang="en-US" dirty="0" err="1"/>
              <a:t>држање</a:t>
            </a:r>
            <a:r>
              <a:rPr lang="en-US" dirty="0"/>
              <a:t> </a:t>
            </a:r>
            <a:r>
              <a:rPr lang="en-US" dirty="0" err="1"/>
              <a:t>руку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чврсто</a:t>
            </a:r>
            <a:r>
              <a:rPr lang="en-US" dirty="0"/>
              <a:t> </a:t>
            </a:r>
            <a:r>
              <a:rPr lang="en-US" dirty="0" err="1"/>
              <a:t>стегнутом</a:t>
            </a:r>
            <a:r>
              <a:rPr lang="en-US" dirty="0"/>
              <a:t> </a:t>
            </a:r>
            <a:r>
              <a:rPr lang="en-US" dirty="0" err="1"/>
              <a:t>песницом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Екстензионо</a:t>
            </a:r>
            <a:r>
              <a:rPr lang="en-US" dirty="0"/>
              <a:t> </a:t>
            </a:r>
            <a:r>
              <a:rPr lang="en-US" dirty="0" err="1"/>
              <a:t>држање</a:t>
            </a:r>
            <a:r>
              <a:rPr lang="en-US" dirty="0"/>
              <a:t> </a:t>
            </a:r>
            <a:r>
              <a:rPr lang="en-US" dirty="0" err="1"/>
              <a:t>доњих</a:t>
            </a:r>
            <a:r>
              <a:rPr lang="en-US" dirty="0"/>
              <a:t> </a:t>
            </a:r>
            <a:r>
              <a:rPr lang="en-US" dirty="0" err="1"/>
              <a:t>екстремитета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ушиљеним</a:t>
            </a:r>
            <a:r>
              <a:rPr lang="en-US" dirty="0"/>
              <a:t> </a:t>
            </a:r>
            <a:r>
              <a:rPr lang="en-US" dirty="0" err="1"/>
              <a:t>стопалом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У </a:t>
            </a:r>
            <a:r>
              <a:rPr lang="en-US" dirty="0" err="1"/>
              <a:t>куковима</a:t>
            </a:r>
            <a:r>
              <a:rPr lang="en-US" dirty="0"/>
              <a:t> и </a:t>
            </a:r>
            <a:r>
              <a:rPr lang="en-US" dirty="0" err="1"/>
              <a:t>раменима</a:t>
            </a:r>
            <a:r>
              <a:rPr lang="en-US" dirty="0"/>
              <a:t> </a:t>
            </a:r>
            <a:r>
              <a:rPr lang="en-US" dirty="0" err="1"/>
              <a:t>можемо</a:t>
            </a:r>
            <a:r>
              <a:rPr lang="en-US" dirty="0"/>
              <a:t> </a:t>
            </a:r>
            <a:r>
              <a:rPr lang="en-US" dirty="0" err="1"/>
              <a:t>наћи</a:t>
            </a:r>
            <a:r>
              <a:rPr lang="en-US" dirty="0"/>
              <a:t> </a:t>
            </a:r>
            <a:r>
              <a:rPr lang="en-US" dirty="0" err="1"/>
              <a:t>патолошки</a:t>
            </a:r>
            <a:r>
              <a:rPr lang="en-US" dirty="0"/>
              <a:t> </a:t>
            </a:r>
            <a:r>
              <a:rPr lang="en-US" dirty="0" err="1"/>
              <a:t>одговор</a:t>
            </a:r>
            <a:r>
              <a:rPr lang="en-US" dirty="0"/>
              <a:t> у </a:t>
            </a:r>
            <a:r>
              <a:rPr lang="en-US" dirty="0" err="1"/>
              <a:t>смислу</a:t>
            </a:r>
            <a:r>
              <a:rPr lang="en-US" dirty="0"/>
              <a:t> </a:t>
            </a:r>
            <a:r>
              <a:rPr lang="en-US" dirty="0" err="1"/>
              <a:t>унутрашње</a:t>
            </a:r>
            <a:r>
              <a:rPr lang="en-US" dirty="0"/>
              <a:t> </a:t>
            </a:r>
            <a:r>
              <a:rPr lang="en-US" dirty="0" err="1"/>
              <a:t>ротације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Патолошки одговори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Положајне</a:t>
            </a:r>
            <a:r>
              <a:rPr lang="en-US" dirty="0"/>
              <a:t> </a:t>
            </a:r>
            <a:r>
              <a:rPr lang="en-US" dirty="0" err="1"/>
              <a:t>реакције</a:t>
            </a:r>
            <a:r>
              <a:rPr lang="en-US" dirty="0"/>
              <a:t> у </a:t>
            </a:r>
            <a:r>
              <a:rPr lang="en-US" dirty="0" err="1"/>
              <a:t>првим</a:t>
            </a:r>
            <a:r>
              <a:rPr lang="en-US" dirty="0"/>
              <a:t> </a:t>
            </a:r>
            <a:r>
              <a:rPr lang="en-US" dirty="0" err="1"/>
              <a:t>данима</a:t>
            </a:r>
            <a:r>
              <a:rPr lang="en-US" dirty="0"/>
              <a:t> </a:t>
            </a:r>
            <a:r>
              <a:rPr lang="en-US" dirty="0" err="1"/>
              <a:t>одојчета</a:t>
            </a:r>
            <a:r>
              <a:rPr lang="en-US" dirty="0"/>
              <a:t> </a:t>
            </a:r>
            <a:r>
              <a:rPr lang="en-US" dirty="0" err="1"/>
              <a:t>одре</a:t>
            </a:r>
            <a:r>
              <a:rPr lang="sr-Cyrl-RS" dirty="0"/>
              <a:t>ђ</a:t>
            </a:r>
            <a:r>
              <a:rPr lang="en-US" dirty="0" err="1"/>
              <a:t>ују</a:t>
            </a:r>
            <a:r>
              <a:rPr lang="en-US" dirty="0"/>
              <a:t> </a:t>
            </a:r>
            <a:r>
              <a:rPr lang="en-US" dirty="0" err="1"/>
              <a:t>степен</a:t>
            </a:r>
            <a:r>
              <a:rPr lang="en-US" dirty="0"/>
              <a:t> </a:t>
            </a:r>
            <a:r>
              <a:rPr lang="en-US" dirty="0" err="1"/>
              <a:t>оштећења</a:t>
            </a:r>
            <a:r>
              <a:rPr lang="en-US" dirty="0"/>
              <a:t> </a:t>
            </a:r>
            <a:r>
              <a:rPr lang="en-US" dirty="0" err="1"/>
              <a:t>моторичког</a:t>
            </a:r>
            <a:r>
              <a:rPr lang="en-US" dirty="0"/>
              <a:t> </a:t>
            </a:r>
            <a:r>
              <a:rPr lang="en-US" dirty="0" err="1"/>
              <a:t>развоја</a:t>
            </a:r>
            <a:r>
              <a:rPr lang="en-US" dirty="0"/>
              <a:t> и </a:t>
            </a:r>
            <a:r>
              <a:rPr lang="en-US" dirty="0" err="1"/>
              <a:t>значајни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прогностички</a:t>
            </a:r>
            <a:r>
              <a:rPr lang="en-US" dirty="0"/>
              <a:t> </a:t>
            </a:r>
            <a:r>
              <a:rPr lang="en-US" dirty="0" err="1"/>
              <a:t>показатељ</a:t>
            </a:r>
            <a:r>
              <a:rPr lang="en-US" dirty="0"/>
              <a:t> </a:t>
            </a:r>
            <a:r>
              <a:rPr lang="en-US" dirty="0" err="1"/>
              <a:t>даљег</a:t>
            </a:r>
            <a:r>
              <a:rPr lang="en-US" dirty="0"/>
              <a:t> </a:t>
            </a:r>
            <a:r>
              <a:rPr lang="en-US" dirty="0" err="1"/>
              <a:t>моторичког</a:t>
            </a:r>
            <a:r>
              <a:rPr lang="en-US" dirty="0"/>
              <a:t> </a:t>
            </a:r>
            <a:r>
              <a:rPr lang="en-US" dirty="0" err="1"/>
              <a:t>па</a:t>
            </a:r>
            <a:r>
              <a:rPr lang="en-US" dirty="0"/>
              <a:t> и </a:t>
            </a:r>
            <a:r>
              <a:rPr lang="en-US" dirty="0" err="1"/>
              <a:t>душевног</a:t>
            </a:r>
            <a:r>
              <a:rPr lang="en-US" dirty="0"/>
              <a:t> </a:t>
            </a:r>
            <a:r>
              <a:rPr lang="en-US" dirty="0" err="1"/>
              <a:t>развоја</a:t>
            </a:r>
            <a:r>
              <a:rPr lang="en-US" dirty="0"/>
              <a:t> </a:t>
            </a:r>
            <a:r>
              <a:rPr lang="en-US" dirty="0" err="1"/>
              <a:t>детета</a:t>
            </a:r>
            <a:r>
              <a:rPr lang="en-US" dirty="0"/>
              <a:t>. </a:t>
            </a:r>
            <a:endParaRPr lang="sr-Cyrl-RS" dirty="0"/>
          </a:p>
          <a:p>
            <a:pPr lvl="0"/>
            <a:r>
              <a:rPr lang="en-US" dirty="0" err="1"/>
              <a:t>Према</a:t>
            </a:r>
            <a:r>
              <a:rPr lang="en-US" dirty="0"/>
              <a:t> </a:t>
            </a:r>
            <a:r>
              <a:rPr lang="en-US" dirty="0" err="1"/>
              <a:t>појединим</a:t>
            </a:r>
            <a:r>
              <a:rPr lang="en-US" dirty="0"/>
              <a:t> </a:t>
            </a:r>
            <a:r>
              <a:rPr lang="en-US" dirty="0" err="1"/>
              <a:t>фазама</a:t>
            </a:r>
            <a:r>
              <a:rPr lang="en-US" dirty="0"/>
              <a:t> </a:t>
            </a:r>
            <a:r>
              <a:rPr lang="en-US" dirty="0" err="1"/>
              <a:t>положајних</a:t>
            </a:r>
            <a:r>
              <a:rPr lang="en-US" dirty="0"/>
              <a:t> </a:t>
            </a:r>
            <a:r>
              <a:rPr lang="en-US" dirty="0" err="1"/>
              <a:t>реакција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одредити</a:t>
            </a:r>
            <a:r>
              <a:rPr lang="en-US" dirty="0"/>
              <a:t> </a:t>
            </a:r>
            <a:r>
              <a:rPr lang="en-US" dirty="0" err="1"/>
              <a:t>достигнути</a:t>
            </a:r>
            <a:r>
              <a:rPr lang="en-US" dirty="0"/>
              <a:t> </a:t>
            </a:r>
            <a:r>
              <a:rPr lang="en-US" dirty="0" err="1"/>
              <a:t>степен</a:t>
            </a:r>
            <a:r>
              <a:rPr lang="en-US" dirty="0"/>
              <a:t> </a:t>
            </a:r>
            <a:r>
              <a:rPr lang="en-US" dirty="0" err="1"/>
              <a:t>онтоген</a:t>
            </a:r>
            <a:r>
              <a:rPr lang="sr-Cyrl-RS" dirty="0"/>
              <a:t>е</a:t>
            </a:r>
            <a:r>
              <a:rPr lang="en-US" dirty="0" err="1"/>
              <a:t>тског</a:t>
            </a:r>
            <a:r>
              <a:rPr lang="en-US" dirty="0"/>
              <a:t> </a:t>
            </a:r>
            <a:r>
              <a:rPr lang="en-US" dirty="0" err="1"/>
              <a:t>развоја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sr-Cyrl-RS" sz="5400" dirty="0">
                <a:solidFill>
                  <a:srgbClr val="FF0000"/>
                </a:solidFill>
              </a:rPr>
              <a:t>Процена постуралних реакција (постурална реактивност)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Патолошки одговори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Абнормални</a:t>
            </a:r>
            <a:r>
              <a:rPr lang="en-US" dirty="0"/>
              <a:t> </a:t>
            </a:r>
            <a:r>
              <a:rPr lang="en-US" dirty="0" err="1"/>
              <a:t>одговори</a:t>
            </a:r>
            <a:r>
              <a:rPr lang="en-US" dirty="0"/>
              <a:t> у </a:t>
            </a:r>
            <a:r>
              <a:rPr lang="en-US" dirty="0" err="1"/>
              <a:t>прва</a:t>
            </a:r>
            <a:r>
              <a:rPr lang="en-US" dirty="0"/>
              <a:t> </a:t>
            </a:r>
            <a:r>
              <a:rPr lang="en-US" dirty="0" err="1"/>
              <a:t>два</a:t>
            </a:r>
            <a:r>
              <a:rPr lang="en-US" dirty="0"/>
              <a:t> </a:t>
            </a:r>
            <a:r>
              <a:rPr lang="en-US" dirty="0" err="1"/>
              <a:t>трименона</a:t>
            </a:r>
            <a:r>
              <a:rPr lang="en-US" dirty="0"/>
              <a:t> </a:t>
            </a:r>
            <a:r>
              <a:rPr lang="en-US" dirty="0" err="1"/>
              <a:t>још</a:t>
            </a:r>
            <a:r>
              <a:rPr lang="en-US" dirty="0"/>
              <a:t> </a:t>
            </a:r>
            <a:r>
              <a:rPr lang="en-US" dirty="0" err="1"/>
              <a:t>увек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могу</a:t>
            </a:r>
            <a:r>
              <a:rPr lang="en-US" dirty="0"/>
              <a:t> </a:t>
            </a:r>
            <a:r>
              <a:rPr lang="en-US" dirty="0" err="1"/>
              <a:t>говорити</a:t>
            </a:r>
            <a:r>
              <a:rPr lang="en-US" dirty="0"/>
              <a:t> о </a:t>
            </a:r>
            <a:r>
              <a:rPr lang="en-US" dirty="0" err="1"/>
              <a:t>сигурној</a:t>
            </a:r>
            <a:r>
              <a:rPr lang="en-US" dirty="0"/>
              <a:t> </a:t>
            </a:r>
            <a:r>
              <a:rPr lang="en-US" dirty="0" err="1"/>
              <a:t>дијагнози</a:t>
            </a:r>
            <a:r>
              <a:rPr lang="en-US" dirty="0"/>
              <a:t> </a:t>
            </a:r>
            <a:r>
              <a:rPr lang="en-US" dirty="0" err="1"/>
              <a:t>већ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о </a:t>
            </a:r>
            <a:r>
              <a:rPr lang="en-US" dirty="0" err="1"/>
              <a:t>ризику</a:t>
            </a:r>
            <a:r>
              <a:rPr lang="en-US" dirty="0"/>
              <a:t>. </a:t>
            </a:r>
            <a:endParaRPr lang="sr-Cyrl-RS" dirty="0"/>
          </a:p>
          <a:p>
            <a:pPr lvl="0"/>
            <a:r>
              <a:rPr lang="en-US" dirty="0" err="1"/>
              <a:t>Ако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спастични</a:t>
            </a:r>
            <a:r>
              <a:rPr lang="en-US" dirty="0"/>
              <a:t> </a:t>
            </a:r>
            <a:r>
              <a:rPr lang="en-US" dirty="0" err="1"/>
              <a:t>одговор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атетоза</a:t>
            </a:r>
            <a:r>
              <a:rPr lang="en-US" dirty="0"/>
              <a:t> </a:t>
            </a:r>
            <a:r>
              <a:rPr lang="en-US" dirty="0" err="1"/>
              <a:t>евидентира</a:t>
            </a:r>
            <a:r>
              <a:rPr lang="en-US" dirty="0"/>
              <a:t> и у 3 и 4 </a:t>
            </a:r>
            <a:r>
              <a:rPr lang="en-US" dirty="0" err="1"/>
              <a:t>трименону</a:t>
            </a:r>
            <a:r>
              <a:rPr lang="en-US" dirty="0"/>
              <a:t>, </a:t>
            </a:r>
            <a:r>
              <a:rPr lang="en-US" dirty="0" err="1"/>
              <a:t>тада</a:t>
            </a:r>
            <a:r>
              <a:rPr lang="en-US" dirty="0"/>
              <a:t> </a:t>
            </a:r>
            <a:r>
              <a:rPr lang="en-US" dirty="0" err="1"/>
              <a:t>сигурно</a:t>
            </a:r>
            <a:r>
              <a:rPr lang="en-US" dirty="0"/>
              <a:t> </a:t>
            </a:r>
            <a:r>
              <a:rPr lang="en-US" dirty="0" err="1"/>
              <a:t>можемо</a:t>
            </a:r>
            <a:r>
              <a:rPr lang="en-US" dirty="0"/>
              <a:t> </a:t>
            </a:r>
            <a:r>
              <a:rPr lang="en-US" dirty="0" err="1"/>
              <a:t>говорити</a:t>
            </a:r>
            <a:r>
              <a:rPr lang="en-US" dirty="0"/>
              <a:t> о </a:t>
            </a:r>
            <a:r>
              <a:rPr lang="en-US" dirty="0" err="1"/>
              <a:t>спастичној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атетозној</a:t>
            </a:r>
            <a:r>
              <a:rPr lang="en-US" dirty="0"/>
              <a:t> </a:t>
            </a:r>
            <a:r>
              <a:rPr lang="en-US" dirty="0" err="1"/>
              <a:t>форми</a:t>
            </a:r>
            <a:r>
              <a:rPr lang="en-US" dirty="0"/>
              <a:t> </a:t>
            </a:r>
            <a:r>
              <a:rPr lang="en-US" dirty="0" err="1"/>
              <a:t>церебралног</a:t>
            </a:r>
            <a:r>
              <a:rPr lang="en-US" dirty="0"/>
              <a:t> </a:t>
            </a:r>
            <a:r>
              <a:rPr lang="en-US" dirty="0" err="1"/>
              <a:t>оштећења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Патолошки одговори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/>
              <a:t>Оцењивање положајних реакција према броју абнормалних положајних реакција:</a:t>
            </a:r>
            <a:endParaRPr lang="en-US" dirty="0"/>
          </a:p>
          <a:p>
            <a:r>
              <a:rPr lang="sr-Cyrl-RS" dirty="0">
                <a:solidFill>
                  <a:srgbClr val="0070C0"/>
                </a:solidFill>
              </a:rPr>
              <a:t>Нормалан налаз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sr-Cyrl-RS" dirty="0">
                <a:solidFill>
                  <a:srgbClr val="FF0000"/>
                </a:solidFill>
              </a:rPr>
              <a:t>Најблаже</a:t>
            </a:r>
            <a:r>
              <a:rPr lang="sr-Cyrl-RS" dirty="0"/>
              <a:t> церебралне сметње координације: 1-3 абнормалне положајне реакције</a:t>
            </a:r>
            <a:endParaRPr lang="en-US" dirty="0"/>
          </a:p>
          <a:p>
            <a:r>
              <a:rPr lang="sr-Cyrl-RS" dirty="0">
                <a:solidFill>
                  <a:srgbClr val="FF0000"/>
                </a:solidFill>
              </a:rPr>
              <a:t>Блаже</a:t>
            </a:r>
            <a:r>
              <a:rPr lang="sr-Cyrl-RS" dirty="0"/>
              <a:t> церебралне сметње координације: 4-5 абнормалних положајних реакција</a:t>
            </a:r>
            <a:endParaRPr lang="en-US" dirty="0"/>
          </a:p>
          <a:p>
            <a:r>
              <a:rPr lang="sr-Cyrl-RS" dirty="0">
                <a:solidFill>
                  <a:srgbClr val="FF0000"/>
                </a:solidFill>
              </a:rPr>
              <a:t>Средње </a:t>
            </a:r>
            <a:r>
              <a:rPr lang="sr-Cyrl-RS" dirty="0"/>
              <a:t>тешке церебралне сметње координације: 6-7 абнормалних положајних реакција</a:t>
            </a:r>
            <a:endParaRPr lang="en-US" dirty="0"/>
          </a:p>
          <a:p>
            <a:r>
              <a:rPr lang="sr-Cyrl-RS" dirty="0">
                <a:solidFill>
                  <a:srgbClr val="FF0000"/>
                </a:solidFill>
              </a:rPr>
              <a:t>Тешке</a:t>
            </a:r>
            <a:r>
              <a:rPr lang="sr-Cyrl-RS" dirty="0"/>
              <a:t> церебралне сметње координације: свих 7 абнормалних реакција и абнормални тонус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Патолошки одговори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Индикација за терапију су средње тешке и тешке церебралне сметње координације</a:t>
            </a:r>
            <a:endParaRPr lang="en-US" dirty="0"/>
          </a:p>
          <a:p>
            <a:r>
              <a:rPr lang="sr-Cyrl-RS" dirty="0"/>
              <a:t>Уколико и код благих сметњи постоји значајно одступање од спонтане моторике, абнормални мишићни тонус или асиметрија у реакцијама то представља индикацију за провођење терапије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sr-Cyrl-RS" sz="5400" dirty="0">
                <a:solidFill>
                  <a:srgbClr val="FF0000"/>
                </a:solidFill>
              </a:rPr>
              <a:t>Процена рефлекса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Процена рефлексне активности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07704" y="1412776"/>
          <a:ext cx="5189524" cy="5069157"/>
        </p:xfrm>
        <a:graphic>
          <a:graphicData uri="http://schemas.openxmlformats.org/drawingml/2006/table">
            <a:tbl>
              <a:tblPr/>
              <a:tblGrid>
                <a:gridCol w="2594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4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Рефлекс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Период трајања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Бабкин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0 - 4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недеља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Коренски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0 - 3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месеци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Рефлекс сисања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0 - 3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месеца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Рефлекс луткастих очију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0 - 4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недеља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Акустичко фацијални рефлекс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10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дана, остаје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Оптичко фацијални рефлекс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месеца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остаје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Аутоматски ход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0 - 4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недеља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64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Рефлекс ослањања на горње екстремитете 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Увек је патолошки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64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Рефлекс ослањања на доње екстремитете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0 - 4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недеља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Супрапубични рефлекс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0 - 4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недеља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Рефлекс укрштене екстензије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0 - 6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недеља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Петни рефлекс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0 - 4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недеља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Рефлекс корена шаке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always pathologic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Подизање 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0 - 4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месеца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Галант рефлекс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0 - 4 </a:t>
                      </a: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месеца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Моров рефлекс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– 6 месеца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Рефлекс хватања руком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хватања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33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Рефлекс хватања ногом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вертикализације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22" marR="9022" marT="9022" marB="9022" anchor="ctr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Процена рефлексне активности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sr-Cyrl-RS" dirty="0">
                <a:solidFill>
                  <a:srgbClr val="00B050"/>
                </a:solidFill>
              </a:rPr>
              <a:t>Рефлекс сисања</a:t>
            </a:r>
          </a:p>
          <a:p>
            <a:r>
              <a:rPr lang="sr-Cyrl-RS" dirty="0"/>
              <a:t>Ако се додирне усна детета или његов језик, па чак и само приближавање предмета његовим устима, изазива низ рефлексних радњи које подсећају на сисање</a:t>
            </a:r>
          </a:p>
          <a:p>
            <a:r>
              <a:rPr lang="sr-Cyrl-RS" dirty="0"/>
              <a:t>Овај рефлекс постоји 3 месеца након рођења, најдуже до годину дана, ако се појављује касније онда се ради о обољењу детета централног порекла</a:t>
            </a:r>
            <a:endParaRPr lang="en-US" dirty="0"/>
          </a:p>
        </p:txBody>
      </p:sp>
      <p:pic>
        <p:nvPicPr>
          <p:cNvPr id="100354" name="Picture 2" descr="rooting reflex thumb Newborn Reflex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7" y="4941168"/>
            <a:ext cx="1631903" cy="1708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Процена рефлексне активности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r-Cyrl-RS" dirty="0">
                <a:solidFill>
                  <a:srgbClr val="00B050"/>
                </a:solidFill>
              </a:rPr>
              <a:t>Бабкин рефлекс</a:t>
            </a:r>
          </a:p>
          <a:p>
            <a:r>
              <a:rPr lang="sr-Cyrl-RS" dirty="0"/>
              <a:t>Вршењем притиска у нивоу тенара код одојчета доводи до отварања уста и савијања главе детета</a:t>
            </a:r>
          </a:p>
          <a:p>
            <a:r>
              <a:rPr lang="sr-Cyrl-RS" dirty="0"/>
              <a:t>Овај рефлекс је присутан нормално до краја 1.месеца</a:t>
            </a:r>
          </a:p>
          <a:p>
            <a:r>
              <a:rPr lang="sr-Cyrl-RS" dirty="0"/>
              <a:t>То је примитиван рефлекс који нам указује на стање одојчета и он се код оштећења ЦНС-а код детета не губи већ се после 2 месеца појачава</a:t>
            </a:r>
            <a:endParaRPr lang="en-US" dirty="0"/>
          </a:p>
        </p:txBody>
      </p:sp>
      <p:sp>
        <p:nvSpPr>
          <p:cNvPr id="98306" name="AutoShape 2" descr="data:image/jpeg;base64,/9j/4AAQSkZJRgABAQAAAQABAAD/2wBDAAkGBwgHBgkIBwgKCgkLDRYPDQwMDRsUFRAWIB0iIiAdHx8kKDQsJCYxJx8fLT0tMTU3Ojo6Iys/RD84QzQ5Ojf/2wBDAQoKCg0MDRoPDxo3JR8lNzc3Nzc3Nzc3Nzc3Nzc3Nzc3Nzc3Nzc3Nzc3Nzc3Nzc3Nzc3Nzc3Nzc3Nzc3Nzc3Nzf/wAARCADCAQMDASIAAhEBAxEB/8QAHAAAAQUBAQEAAAAAAAAAAAAABAACAwUGAQcI/8QAORAAAQMDAwIFAgMGBgMBAAAAAQACAwQRIQUSMUFRBhMiYXEykRSBoQcjQlKxwRUzNENi0STh8XL/xAAZAQADAQEBAAAAAAAAAAAAAAABAgMABAX/xAAhEQEBAAIDAQEAAwEBAAAAAAAAAQIRAyExEkETIlFhBP/aAAwDAQACEQMRAD8A8hC6AkAlwszqS4urMSaeU5cWYhkIzUoIIDTNp37y6nY+XN9rzyPbphXPhrRmVMFTLW077OgL6aUbgGvaQc4tkXAv1UWs6LK17ponl5DctePUbckkclC5SDJtn11I4NjdGUFE+ofcj0/1Wt00lptHSfiHbfMDD3K0OleEfxzhatYR12DP6qy0jRdu17sDoFsNLY2A7WtYbH+UXQ+lJxqOn/Zs0AFlQX+zm4KlP7No3G00Tmj+eGW/6OH91vqO+wO9ACtohcCxACaUuo8N1f8AZ7V0wc+hm84N/wBuQbXEe3Q/dY6pppqaV0U8bo5G8tcLEL6kmo2TM2vAIPULO6/4LpdXiLZBvcB6CRZw+CiGnzuktN4p8I12gykSxuMVzZ4GPzWacCDwVgIBd6rgXbgDKAOvd6No5KIo6ISPBkBOeFDFzuKuNMAdI1LaaSNR4c05jNp2ABeg6bSgRAgLLaE24bZbvTY7xBL6e1FLDZh3C/tZYjxh4bgrIX1NJE2OqaL4wH+xC9GnZ6cKj1BgDTcIeGk28ypHCamif/EWZB6EYUztrLgDPQ2XJ2CkmmjA/wB11h8m/wDdRtLiCQ42ubp4ki2tdfeLk5SkjBO54vZvA6J0YO83b85TpANkjm9hZZgzQA+zWE9lPTRuLwCw8cLjdwYHA3NsC/KLY8NIzgYJWZx0bwbAWAxwkpgQRex/RJZnnC5cLmUimK7dIlNuurMSO02NvqqJGCUtc1kcZ4c88X9hYn7IFWejPF2tN7xzNmAHJAuHW+Ab/khRi1dqsjNSg08TO8pkjWzyE5ld1A6NHQWUDNQfValNTztIG53kbvqiI6fYcd0LV0UstS6aAF7w672NsSD39webq5/ABtS3UJWmIiG5bI4FznkW/v8Aok60M3KqHaeJ617mizOfzWl0mgBs5zbNbwoKeK0YFsnlW8Tw17Ws+kCyXboki0g2jaL4VnG6JoBaMjsVURu2tx1UkMh3IbHTSU9Rw5xz8q+oqjc0beFiopCSArijqhEBclPjkTLDprYXh3XKJa0Hss/T14uLOujoq9pPIVPqI2UbqFBTV1K6nq4mSxuFiHBeI/tA8Ft0lz5qON4gJve1w32K9tZUte3kIDWtPg1jTZ6SYn1tIaRy09CFttHy28FjiDyo9xcfZWev0MlBqE0Eg9Uby04tkdwqtq1CJ2m1la6Q/wDehVDThG0EnlyhJRepaBYhtl6BpYvEAvOfCsvmMavR9K+lqOPrUZJFjKpdShG12FpHsuLqqr47tdhDKHxyeQ6q4CunYekmUmRBota9+UtfqKen1moa9wBa/IKr5NagBwSbi2AtC0ZJGGAlmL3yeEyUtbAdxyeSByi/Dz6TWJnxzyvijYMWZcuJUmuUMNFA+fTi6pji+tpwW+624M48r3Fe5j2xtMbc7eLJkcZxfHVyrDrslvTCM93KN2rzuNxGwfdD6garTRyRsY1vlE2HZJZn/GavoI/sktuNqsyuJKakpKisl8qmidI88BoVCIeMqRrHubuDHEdwFttH8GPp9s+oTU17X8q+4hXbg6IbBby/5Q0WSXORfHgyyeWWJ4CeBLC5rwHscDdrsgheqQRaPHM2d2mxmcD6m4yu6hUR1IMc9OwwOxYjhD+TGjf/ADZxhtD1KWorGMqYoJSxjnNe5gDsDuLCyJpaqr1AtkqZCWNJLWAWDSUyooG6brTTAf3cjHhvsdpROjkOoxb80bonzZdVZxgAAomI5woIxe11MzopVaC2vNrKZjih24UzXdEp9Co5iOqIjqSBa/6qtyLpwcQL3W2OlxHVyd7IqGvkaRn5VA2cgKQVJA5R+i3Bp49Sc0YJVhS6qHEG4v1WJFY5pzwpoq4tdcFH7C8UUX7YdPibqcOoRxtH4hnqc08uHdeauFivXfHLW6l4YLzbzKd4c0nscELyWRlzjm6tjdzblznzXGZCliJDgeyiYLFTNGVmnj0rwW/cyO2br1XTWEMbey8g8CVAZt3ZsbL1CXWINPgj8w/vHi4aOyG9Nq1pCQG8hB1QY4HI+6zU/ir0nYAPzVLU69PMT6yL+6XLkimPHU+o+DdLrtSqK2p82Vzz9LXhowst4n8ERwQOqdJ8z0C74Hm5t3BV6zUZA0XeVYU2rRSM2zvPsbJf5NqfxaefeEtP1Fz21DInNpGO3Pe47Q8dQO/ZbxzqCvYR5AgmItg+lw6gqt8XyzUhjkjgkigc3AOP0VNpOpl7SJDdvAQyuq6uPCTBktYo3UGoz07mFoa87D3bfBQwGB7rX+INHrdWEctHC+fyBtkLebdFmn0clO8NmikY4dHCyOtzbkymroLtPYpIoQut9KSUrOtG5wHcrW+GKiClDomR3lceVkWusQVvfB+nAQ/iZh6ncewV8vC8Xo2ofIwl0jrdrFQMrnH0l1x2RupRtdcDhUsQDJ7WuBzhc70Jl0tI2yPaXsY+3eyftL4nb73srSkma6NuwekDLVzUIGeS6eIAN25CBvvpmammNTURubIxpgaZDudYkAHhV+lgwNfCThpwe46FD+IaySDUYnwPLXxi4I6IbTap8sri8i57dFeTpw53+zUxSYRMO55s1pJ9kDRMMrmgBa3TYI6UB7hf5SU2MU97GxFiFIx1/hWWuSwTxB7Ytkjf4h1+VTMfhTqsF3BC4RhRMksFIJLoGkcBsuE2K453OUzcsaQ4uK61xwo7qaBoLhuIsSs1WX4b8fodbTlpc90RLR3IyvJNtqlobn1L3nRq7TKWwl2biLEEcrzfxDoMVP41bFSNBppz50YAwGnn7FdXH5pw8133pkqimBJdHyOWpjBdXWsUYpK8kY3coKaCwErBg8jstZYSWWNL4NkZTtMshsG5AVrPWy11S6eQ8/SOwWY0t5bCWg84V/A20YPso5108WH6La7CZK8NF7pgcQLWUM25ymtIIEtxgojRXebqTBI/ZG3JcReyo45pGSlpOOyOikliywkE9kYe6savXHUlWxzSJp2/8yAstHQQMk9EZa2/AKlcZXsFpTcjKHbFVh2Jw4diEbl9Vpj8x6H4UkooKF7XNHqcL35CP1fRdN1inMckbXg8X+pvwVgqarlpYyX9cYKt9J1xzcuenxz105s8LvcDv/ZrTlx21dQ1vQFgNklpmeIm7RwkqfcR1k+e9E0p1bMJJBaFp5/m9lvaWR8EQjjsGjgdkNDEyCNrGMDWtFgAOEQw4Uss7VePDRlY/wDdnKp4mufNgXR9bINpTtOhDSHWSuij6CN8LQScnoiaqS1PJfAtlKO3UqCvo6qvpZIKBu+YtO1u4C/3Wnd0XLLp5rq05qK6V/S9gm0EmyZtu6dqGm12nzmGuppYZOokaR/9Wh8K6H5pbUTtx0uF0Waji9y2v/D8QEYkePurp8oaLlQHyYgGRiwCEqprXsVC3t1YFqNWZGbeiAjebpkj9wXGY4SnEtcbqZpULBgXUlgBk2W0bZ7iCeV1oBFkDNM0OsHZT6dxceeFtNsWRtBugn18MLv3koHtyVY+WZW7QL4QZ0xsMt3Rgn/kOEZIXK38dopZK2ZvlEsZu+pzVq6rTqds1FOZhI6GNzNx97H+ypKWnmsPLYPyVkyOYQnzTba4Oz2VOO6y6S5sbeO7ZDxtAG1TA24uCVmWzOj9Lhcdlr/F9pauGw4Yf6rNPpwTcjCtl65MfBGjyte9zbAdlo43WbZZKI+TIHNwrynqg9oyufKOzjy60tN11FNIGMcSVCJhzdA19RuaWgpNK7cpZDUV4A4GT8K8dyLADCp9EitG6Ug7nmw+Arcg3F0Ql36awHcSHIqKxBL7Y4KEml8ppJwFR1mqy1MraalBs42x1WkPllpb1+oxuk8uI7mt5I4uoqKsIO0epxOAOqL0XRKYgPr3PcOSxpsFpqWfS6G34Whg3DqRc/dHUTuw0Oj6lLE15c1m4X224SRsmvS7zss1vQX4SR3E/wC3+MkeUyaURsORhOksBdZ3W9QHmNpYnepxG63QdkmM2a2Y9jROKmew+kde6tIztAtwqiiY1tlY+aGhPY31aNNQI255TG174Hh8Ti1x4IVe9zpHtDbkk4AV3p2kxh7Za05AuGpf0ZR9Dq1RV2jqWMkb3ewFETw04aRGwR+zRYJkk8UbdkUYAHVAT1JzlG5UtktNqXNBPGFTVsw3gXRb3OleQ3JsSqOolvKDuuD07JYYYDuCka0lCQycXRTHojD90gFmjcVE9moSOtG5kYPXkoqIjqpwb4C0ujfO1bFQFjt0jzI8m9yj4IhG3PKIji68pk2JG26coXLYTHQ7T37HB1uCrOunp66INlaI5mD0Pb19is8+s2usxvpH3XHTOnO69gOi2zfH6Ognc0WBK0GlMbXnyZf9xtrjpZZeDhaTwk10lW55+mNvPuU3Hf7F5Md4ma74Mmlb5tNI2R7RhrsFee6jp9XSTGOphdGR7L2DVdQlonCW92HDu3sVSapJTapTnzmtJI5tkK+Vlcs4r68t8kNy5E0rPMcB9LVLqFH5E7msJc0HkrlKWsP7wkJK3zYbWNkpzi5aeCgnOc8gAZOFtaPT6XUaN0chbtPBByD7LNGmihrHtifvjY4hryLX90uU1NqYZfXSz0+JscTATwES57Q7kIZsb3Rg8DoFFJA8g2JU9r/KHWauNsDgD+SqvDjoo60zS2GLNv0KJdpEk9QDK5xZyQVaUmlRQj0MH5hNuEstqz8xror7h90PC8uec3ynfhCRa36JzIDGcJT/AEIDRbhJMs4dSktpP6ZTXNXbTDy4iDIf0WXge6Wrje8kkuyStH/gjahhlk3FzuqEboFRDVNewh0YNznICrhqIZ/Vv/B8Mm0ogOdIbMBJ7BSUWkSTDfIdoPA6rRUFDHTR2a0A9T1SVXHxBpFCIWiaUXkPA7KxcTe7kx8jWCwOUPJUXBS7E6aYAFVk0tzgp0st72KiaxrjeQkDuEBWGjxhzy9/awVRqVMwvkY5t9rsdwrqifsLbG4HW1lU+IoZG1DaineRuFnBNIEuqrdnlWB5U8TsoOJznS/+QSTbF0UwEdcIjvsexw2qaMoWHKIYLJarBcbjeyimeA7K6zCA1CqbCR6S6/bohOzJnOYLucbBB/4lHDM1jWueHHkdEJUVbZHAN3H2TaeGSSUPc23a6fQy/wCNJTnccXv2W88P0RpNOu8Wkk9TlmPDNE2aoa+UAtjzbuVuHPa2LlNhj+pcmX4zuuTEQyRSG7XggX6FZUTvaNod0stF4luKcvH8wysnG/1H5QzHDw98YkdcjKjNEH3NkTGQXKcOASbptRRSwS00jTG5zfgp9LCXyWPRHVrQ4ut2H90yMbLEdQju2Ekku0zHeUPVwoxK10psMJ0zrxtAHVdjha4DGUDWiYmNfmyLjjaBwoqeHaEWGYW0najLTwOFGWG9hkqWTdbmwUULw15ceGjko6LsJUv8mZ0bnZFr/ZJVFXM6epkl3EbnXHwks21kIgMAKQRNtkBOXCcobBNG4NAAFguvmsLXUJfYKGR9wgxSS3PKic/Cic4bl1g3ZWNEkUO/1vNh0HdT7WWsAo2Cy6+QAdFmOfJ5bcGyDqHmUZzlde4vv2Q7Hfwn+FxCImOh3dFEWSRD0ZHYo7ouG3FkZW0FhqACGn0HsUYyXrdDyU4fki6iMMjP8txHtyEDTcWTTduELPAScBRNfVs4DHfkQpDUTW9cN/hyxtuMpf8AiB7qVo8nJAvwEzzqh4syHb7uP/Smp6dxeHyO3O/QLbPL01Ph4vZG0nk8q5q6l7YzbsqbS5GMaGk2Vx6ZWcXVJekcvWZ1GomLXtfcxuH2WflkEcjs8m62dVTMO4OFweiy9dpzGPcH3x9LvZbW6GWXz3AsdTc8qcVGeUH+DewnY/cPdIskYPUELx2DOTGi3Sbnn4XGH+E9OFDC2RxFgTdHMoqpwDhTyEHqGoTGmuUOiG42V3oekO1GtjgYCATd7v5W9VDpujVdQ5obC4A8udgL0fw5pUWl0xH1Sv8Aqcefj4VMeO+1Dl5ZJ0868WOboviB9FG0Nh8tkjTza/8A8UcczZGB3nMz/wAgrr9qmgy1DW63SlznwNDJWAX9PdedU0zvp3G1rtv1CHJNUuGW41T5Kdv1zNv7G6qtZrrUj46LMjupHTqPzQDnE5JKaW7hZR2bZsMkc0TZGkWcL5PCSBm07fK5zJnsBN9rTgJLbLppd6Y6WxUTnFRgFyJkxmuQmPemj0hR2ucraPHMud7qdpDQom2FyuuOFgpzpTfC61hdl5sE2MAZ6rksh46ItHXvBFhgBCx5fIR3CbNKcNHJKVM7cHEcE4W0YQSQQubrlOfwbfkmAWdZAYkjN3WKnDQeijZbqpmnOVjEGNsu7G9ly66HIM6GAdrJ8NnOs39FE27ja9grfT2Rttdv6LDaI06kkc4HICvRTFjOSoqeRrAC3KK37mgcBWkmkrlbVXMCHEEqm1GMuuLLUSwMsT+qptRgGS26FGXbPAsY31fUEO9jp3bRcN6oiqicLnaU6ORnl4FiOU+OW0M8LjdxNTRhlhbgLcaKyJ1A0uFre/Cw1ITLUDaDt7rbaY4Q0oFwCb2vwVbj1tDk3pc0742SAAH2J6q3ifcYWZp5XGQvBIsbEn+hV1TS3GPsq2Sob0NfBHU00kU7Q6OQFrmnggrxHxb4cn8PamY7E0sjy6nlHH/5K9xhA8sXVX4o0WPXdGnonWDyN0bj/C4cFQzxlmqvhlp4kw7s2t3HZOATZIJ6Kpmo6thZPA7a4HqE5t/lceWNl7dMpuxJSbSeqSVj74yUt4AsFE4ripoUm4lcyusaTwpBGf8A2jMbWuUiK1slOaBe7ipvKba46cpzABawCecad5YgMjiLRsJUTo3l3quFZkDmwUJjz3TTCQt5LfFJJE9lQ4kkhwRMOAOyn1GEmlc6PEjfU1B0c4mZuAseoPQoZxTjytnYsuAaSfyCY3A9yuE5XW5UqqmaSpAbKAPAFk9pJCFNEm/uutNyoSbkKaMIG2mjVhTPIIyUBGbchF04ub3WCrmmmO32R7Kj0i3KqIDYAEogSWxdUmRbBj6gkG+EFVSgi6bJJuOChpd3yta0kgaoDX9FWyN2ut0KsJQeShXjcSk3qn1KN0SIWsDfOFfTVDKWFpkF7dFl6Kc004Odp5Csdam3wxkOxzZdOGXTh5MP7Ligr31L9zuBgLSUL7gBYrQ3+loWv013rbdV48tocmMjQRn0hScqCJ2FM110uXozxhP2m6G6eCPV6Zl5af0zAfxM7n4XnMRBwMi1x8L6AmhbNG6OVocxwIcD1C8T8VaLNoGruiLD+HkJdC/oR2UeXHfa/Hl+ABnqkmhwIBBSUNKfUdZTyP5wiGUoHOSptwtYBdLxbH2XTMdI3O0wRgDKRbnCde67YWv1RIjtmycG2T+eErC+QjsXOCnbQQuEZTm/HCAmPj9FiFRTRimrXNbhsg3Ae/VaJ3qFlTa5EWtZMwZYULOjYXVRE8J7SQEPFIJGhwNwVOzlSsdEPHqPupAbJgT2DNykOcOVMzkJoHF1NGEDJG2CmiNjjhQi2SpWGwWBYRG4GU97wBf+iEjenPkwiwqKUEYICT5W5Ve2Q3Nl3cc91tto+VwJIKGcWhdcHclQyA3uFjQn2Jwp6iQvoWtdy3H/AEhg1KqNqc/KfDLSXJjuLnQnbmgrY6cdp3HNli/D5vG0rYUknlxbj7BdPG4eVexONuqKY4ngKthleQLm3ZFMlceoB7KuWO4lLoaB3P6qn8WaFHrujy0pA80DdE7+V3/tWjHEhStv3UfFZf2PnaYup5Xw1DXsljJa9vuOUl7lW+G9Jrap9TU0bHyvsXO4ubWSS/GKn8n/AB5dtBGbFc8lh6WUvkG/pI+6RgkHN0U9oDB/KVwwPbzn4RAY8DhODjxYrNsGAAc4+VJ6bd0Tta/6gFG6kGSx9vZCjKhLb27JNFsJxa+P6mXHcLoIdm6BkRGVDVtEsZaRyEUWnsoJW3RZm2tNPUuhdxbc1GRqPW4i0RzM+th/ROp3BzAR1F1Ox0YUS0XUjBlcjAspmNF8Kam3WjAUgF0gMLoSm2eBhdafsm3Sx1WGdiGnFhz7KZlPO/IYSFBDM2PNkTJq+2LaQAOhRCy/gluiVRaHDYL5sX5SkpWUrf3srL9m5VdVanJKxjoZLSDG6+LIBr5ZHl73kknJv/RHYzC+7WE0jATtQr3er2TCSmXzlKbSTd6lyq/00hHQXTCeqjqH2pZL9U+Kea68NH9yLrYU7rQ89c+6xPhd/wC5b8rXtdanBB4cF08bz+T1bQP2+jO08I+E2A/m7Koo5A7B5Pvx7o+F+0m/I5XRL0jVlG7v9lOHYQTHjDhwim+rhSzmlML0eXZSSI9kkh3jTgBawCfG5w4J+6SSxRsHqj9WflNcBfhJJChDHgXSHCSSBocM89lX1YAcCMEpJLGh7OEyT6UkloKt1EAwuuFW6f8A5EfwkklyVwWMfCmj6pJKS0SjhJJJCmIcrqSSFPi6OFxJJA4Z/JUrEkloxFNPKSSZjH/Soq7/AEp+QkkmxQzWnhj/ACR8rYN/0g+R/dJJXwcPJ6KpQBIywtkKzYcR/n/VJJdGPiGQuJGxfSPlJJLyGwSXSSSUjv/Z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8308" name="Picture 4" descr="http://i4.ytimg.com/vi/_9vUGimaKCI/hqdefaul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995174"/>
            <a:ext cx="2483768" cy="1862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Процена рефлексне активности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sr-Cyrl-RS" dirty="0">
                <a:solidFill>
                  <a:srgbClr val="00B050"/>
                </a:solidFill>
              </a:rPr>
              <a:t>Рефлекс укрштене екстензије</a:t>
            </a:r>
          </a:p>
          <a:p>
            <a:r>
              <a:rPr lang="sr-Cyrl-RS" dirty="0"/>
              <a:t>Изводи се тако што се једна нога држи опружена притиском на колено, а табан те ноге се дражи прстом или лаком перкусијом</a:t>
            </a:r>
          </a:p>
          <a:p>
            <a:r>
              <a:rPr lang="sr-Cyrl-RS" dirty="0"/>
              <a:t>Као одговор на то добија се флексија и адукција, а одмах затим и екстензија слободне ноге, као да дете хоће да отклони драж</a:t>
            </a:r>
          </a:p>
          <a:p>
            <a:r>
              <a:rPr lang="sr-Cyrl-RS" dirty="0"/>
              <a:t>Овај рефлекс нормално постоји до 6. недеље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Процена рефлексне активности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04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Cyrl-RS" dirty="0">
                <a:solidFill>
                  <a:srgbClr val="00B050"/>
                </a:solidFill>
              </a:rPr>
              <a:t>Галант рефлекс</a:t>
            </a:r>
          </a:p>
          <a:p>
            <a:r>
              <a:rPr lang="sr-Cyrl-RS" dirty="0"/>
              <a:t>Изводи се тако што се кожа дражи у нивоу торакалног дела кичме и то одозго према доле паравертебрално, и при томе се добија савијање кичменог стуба с конкавитетом према страни дражења, а често се добија и истезање ноге на савијеној страни</a:t>
            </a:r>
          </a:p>
          <a:p>
            <a:r>
              <a:rPr lang="sr-Cyrl-RS" dirty="0"/>
              <a:t>Овај рефлекс се нормално јавља до 4. месеца</a:t>
            </a:r>
            <a:endParaRPr lang="en-US" dirty="0"/>
          </a:p>
        </p:txBody>
      </p:sp>
      <p:pic>
        <p:nvPicPr>
          <p:cNvPr id="97282" name="Picture 2" descr="http://farm9.staticflickr.com/8185/8417783086_de212fba9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132856"/>
            <a:ext cx="2171700" cy="3457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Процена рефлексне активности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sr-Cyrl-RS" dirty="0">
                <a:solidFill>
                  <a:srgbClr val="00B050"/>
                </a:solidFill>
              </a:rPr>
              <a:t>Мооров рефлекс</a:t>
            </a:r>
          </a:p>
          <a:p>
            <a:r>
              <a:rPr lang="sr-Cyrl-RS" dirty="0"/>
              <a:t>Овај рефлекс се изазива сваком изненадном дражи: јак звук, ударац поред бебе, лако тапшање по стомаку бебе, подизање и нагло пуштање главе на постељину у лежећем полођају...</a:t>
            </a:r>
          </a:p>
          <a:p>
            <a:r>
              <a:rPr lang="sr-Cyrl-RS" dirty="0"/>
              <a:t>У случају позитивног рефлекса јавља се екстензија сва 4 екстремитета и абдукција руку уз ширење прстију шака у току прве фазе рефлекса,  а после неколико секунди долази до флексије руку и скупљања шака</a:t>
            </a:r>
          </a:p>
          <a:p>
            <a:r>
              <a:rPr lang="sr-Cyrl-RS" dirty="0"/>
              <a:t>На лицу детета се може видети страх и оно почне да плаче </a:t>
            </a:r>
          </a:p>
        </p:txBody>
      </p:sp>
      <p:pic>
        <p:nvPicPr>
          <p:cNvPr id="99332" name="Picture 4" descr="http://tampabayweightloss.org/AdamImage.ashx?ID=186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4120" y="4941168"/>
            <a:ext cx="2729880" cy="21839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Војтине пробе – постурална реактивност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97152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/>
              <a:t>Тест од 7 реакција детета на изненадне промене телесне позиције детета</a:t>
            </a:r>
          </a:p>
          <a:p>
            <a:r>
              <a:rPr lang="sr-Cyrl-RS" dirty="0"/>
              <a:t>У току прве године живота нормална реакција се трансформише према прецизно кодификованом моделу</a:t>
            </a:r>
          </a:p>
          <a:p>
            <a:r>
              <a:rPr lang="sr-Cyrl-RS" dirty="0"/>
              <a:t>Војтине реакције представљају нормалне реакције мале деце, које се јављају према одређеном узрасту, а ако се при испитивању нађу одступања од ових реакција, то указује на поремећај у развоју или појаву неког обољења</a:t>
            </a:r>
          </a:p>
          <a:p>
            <a:r>
              <a:rPr lang="sr-Cyrl-RS" dirty="0"/>
              <a:t>Ове пробе се користе до 14 месеци старости детета, у старијим узрастима немају дијагностичке вредности</a:t>
            </a:r>
          </a:p>
          <a:p>
            <a:endParaRPr lang="sr-Cyrl-R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Процена рефлексне активности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dirty="0">
                <a:solidFill>
                  <a:srgbClr val="00B050"/>
                </a:solidFill>
              </a:rPr>
              <a:t>Мооров рефлекс</a:t>
            </a:r>
          </a:p>
          <a:p>
            <a:r>
              <a:rPr lang="sr-Cyrl-RS" dirty="0"/>
              <a:t>Овај рефлекс се јавља до 6 месеци</a:t>
            </a:r>
          </a:p>
          <a:p>
            <a:r>
              <a:rPr lang="sr-Cyrl-RS" dirty="0"/>
              <a:t>Ако се не јавља у прва два месеца онда то говори да је код детета присутно оштећење ЦНС-а</a:t>
            </a:r>
          </a:p>
          <a:p>
            <a:r>
              <a:rPr lang="sr-Cyrl-RS" dirty="0"/>
              <a:t>Асиметрија у извођењу овог рефлекса може указати на неки поремећај у нивоу периферног нервог система, као нпр. порођајна парализа брахијалног плексуса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Процена рефлексне активности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91264" cy="31969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r-Cyrl-RS" dirty="0">
                <a:solidFill>
                  <a:srgbClr val="00B050"/>
                </a:solidFill>
              </a:rPr>
              <a:t>Рефлекс хватања</a:t>
            </a:r>
          </a:p>
          <a:p>
            <a:r>
              <a:rPr lang="sr-Cyrl-RS" dirty="0"/>
              <a:t>Овај рефлекс се изводи тако што се детету на длан стави неки предмет или прст а дете га хвата и стеже </a:t>
            </a:r>
          </a:p>
          <a:p>
            <a:r>
              <a:rPr lang="sr-Cyrl-RS" dirty="0"/>
              <a:t>Овај рефлекс траје до 4, највише 6 месеци</a:t>
            </a:r>
          </a:p>
          <a:p>
            <a:r>
              <a:rPr lang="sr-Cyrl-RS" dirty="0"/>
              <a:t>Додиром или благим притиском на табан добија се плантарна флексија прстију ногу и дисталног дела табана – хватање стопалом</a:t>
            </a:r>
          </a:p>
          <a:p>
            <a:endParaRPr lang="sr-Cyrl-RS" dirty="0"/>
          </a:p>
        </p:txBody>
      </p:sp>
      <p:pic>
        <p:nvPicPr>
          <p:cNvPr id="5" name="Picture 2" descr="[THERE IS A PICTURE HERE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437568"/>
            <a:ext cx="3858022" cy="2420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Процена рефлексне активности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87008" cy="4525963"/>
          </a:xfrm>
        </p:spPr>
        <p:txBody>
          <a:bodyPr>
            <a:normAutofit lnSpcReduction="10000"/>
          </a:bodyPr>
          <a:lstStyle/>
          <a:p>
            <a:r>
              <a:rPr lang="sr-Cyrl-RS" dirty="0"/>
              <a:t>Рефлекс аутоматског хода</a:t>
            </a:r>
          </a:p>
          <a:p>
            <a:r>
              <a:rPr lang="sr-Cyrl-RS" dirty="0"/>
              <a:t>Када се дете држи усправно и мало унапред у усправном ставу, онда долази до првих ритмичних покрета ходања (примитивни аутоматски ход)</a:t>
            </a:r>
          </a:p>
          <a:p>
            <a:r>
              <a:rPr lang="sr-Cyrl-RS" dirty="0"/>
              <a:t>Овај рефлекс траје до краја првог месеца, након тога је патолошки</a:t>
            </a:r>
            <a:endParaRPr lang="en-US" dirty="0"/>
          </a:p>
        </p:txBody>
      </p:sp>
      <p:pic>
        <p:nvPicPr>
          <p:cNvPr id="4" name="Picture 2" descr="[THERE IS A PICTURE HERE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8925" y="1700808"/>
            <a:ext cx="2505075" cy="487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Дијагностика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Озбиљност неког поремећаја код деце се процењује на основу броја нађених ненормалних постуралних реакција и могуће повезаности истих са одступањима која се могу јавити од стране рефлекса (прекорачење једног нормалног периода трајања рефлекса, карактеристични ненормални одговори)</a:t>
            </a:r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Централна дискоординација код деце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520" y="1844824"/>
          <a:ext cx="8784977" cy="3240360"/>
        </p:xfrm>
        <a:graphic>
          <a:graphicData uri="http://schemas.openxmlformats.org/drawingml/2006/table">
            <a:tbl>
              <a:tblPr/>
              <a:tblGrid>
                <a:gridCol w="1756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6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6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66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77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151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Патолошка постурална реакција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Патолошки рефлекси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Централна дискоординација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% спонтане нормализације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Терапија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0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1-3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Нема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Веома лака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Преко 90%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Не треба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50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4-5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Нема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Лака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75%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Не треба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50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6-7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Нема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Средња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45%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Потребна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00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7 и поремећај тонуса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Постоје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Велика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Потребна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sr-Cyrl-RS" sz="5400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sr-Cyrl-RS" sz="5400" dirty="0">
                <a:solidFill>
                  <a:srgbClr val="FF0000"/>
                </a:solidFill>
              </a:rPr>
              <a:t>Рефлексна локомоција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Рефлексна локомоција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sr-Cyrl-RS" sz="2400" dirty="0"/>
              <a:t>Разликујемо 2 комплекса рефлексног покретања:</a:t>
            </a:r>
            <a:endParaRPr lang="en-US" sz="2400" dirty="0"/>
          </a:p>
          <a:p>
            <a:pPr marL="1077913" indent="-514350">
              <a:buFont typeface="+mj-lt"/>
              <a:buAutoNum type="arabicPeriod"/>
            </a:pPr>
            <a:r>
              <a:rPr lang="sr-Cyrl-RS" sz="2400" dirty="0"/>
              <a:t>Први се проводи у потрбушном положају и означава се као </a:t>
            </a:r>
            <a:r>
              <a:rPr lang="sr-Cyrl-RS" sz="2400" dirty="0">
                <a:solidFill>
                  <a:srgbClr val="0070C0"/>
                </a:solidFill>
              </a:rPr>
              <a:t>РЕФЛЕКСНО ПУЗАЊЕ</a:t>
            </a:r>
            <a:endParaRPr lang="en-US" sz="2400" dirty="0">
              <a:solidFill>
                <a:srgbClr val="0070C0"/>
              </a:solidFill>
            </a:endParaRPr>
          </a:p>
          <a:p>
            <a:pPr marL="1077913" indent="-514350">
              <a:buFont typeface="+mj-lt"/>
              <a:buAutoNum type="arabicPeriod"/>
            </a:pPr>
            <a:r>
              <a:rPr lang="sr-Cyrl-RS" sz="2400" dirty="0"/>
              <a:t>Други постоји у леђном и бочном положају и он се означава као </a:t>
            </a:r>
            <a:r>
              <a:rPr lang="sr-Cyrl-RS" sz="2400" dirty="0">
                <a:solidFill>
                  <a:srgbClr val="0070C0"/>
                </a:solidFill>
              </a:rPr>
              <a:t>РЕФЛЕКСНО ОКРЕТАЊЕ</a:t>
            </a:r>
          </a:p>
          <a:p>
            <a:r>
              <a:rPr lang="sr-Cyrl-RS" sz="2400" dirty="0"/>
              <a:t>Комбинацијом различитих зона и промена притиска активирају се ова два модела покрета.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Рефлексна локомоција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време</a:t>
            </a:r>
            <a:r>
              <a:rPr lang="en-US" dirty="0"/>
              <a:t> </a:t>
            </a:r>
            <a:r>
              <a:rPr lang="en-US" dirty="0" err="1"/>
              <a:t>тих</a:t>
            </a:r>
            <a:r>
              <a:rPr lang="en-US" dirty="0"/>
              <a:t> </a:t>
            </a:r>
            <a:r>
              <a:rPr lang="en-US" dirty="0" err="1"/>
              <a:t>активности</a:t>
            </a:r>
            <a:r>
              <a:rPr lang="en-US" dirty="0"/>
              <a:t> </a:t>
            </a:r>
            <a:r>
              <a:rPr lang="en-US" dirty="0" err="1"/>
              <a:t>активира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целокупна</a:t>
            </a:r>
            <a:r>
              <a:rPr lang="en-US" dirty="0"/>
              <a:t> </a:t>
            </a:r>
            <a:r>
              <a:rPr lang="en-US" dirty="0" err="1"/>
              <a:t>мускулатура</a:t>
            </a:r>
            <a:r>
              <a:rPr lang="en-US" dirty="0"/>
              <a:t> </a:t>
            </a:r>
          </a:p>
          <a:p>
            <a:r>
              <a:rPr lang="en-US" dirty="0" err="1"/>
              <a:t>Активацијом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делује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различите</a:t>
            </a:r>
            <a:r>
              <a:rPr lang="en-US" dirty="0"/>
              <a:t> </a:t>
            </a:r>
            <a:r>
              <a:rPr lang="en-US" dirty="0" err="1"/>
              <a:t>структуре</a:t>
            </a:r>
            <a:r>
              <a:rPr lang="en-US" dirty="0"/>
              <a:t> </a:t>
            </a:r>
            <a:r>
              <a:rPr lang="sr-Cyrl-RS" dirty="0"/>
              <a:t>ЦНС-а</a:t>
            </a:r>
            <a:r>
              <a:rPr lang="en-US" dirty="0"/>
              <a:t>,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његов</a:t>
            </a:r>
            <a:r>
              <a:rPr lang="sr-Cyrl-RS" dirty="0"/>
              <a:t>ог </a:t>
            </a:r>
            <a:r>
              <a:rPr lang="en-US" dirty="0" err="1"/>
              <a:t>најниже</a:t>
            </a:r>
            <a:r>
              <a:rPr lang="sr-Cyrl-RS" dirty="0"/>
              <a:t>г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највише</a:t>
            </a:r>
            <a:r>
              <a:rPr lang="sr-Cyrl-RS" dirty="0"/>
              <a:t>г нивоа</a:t>
            </a:r>
            <a:endParaRPr lang="en-US" dirty="0"/>
          </a:p>
          <a:p>
            <a:r>
              <a:rPr lang="en-US" dirty="0" err="1"/>
              <a:t>Стварање</a:t>
            </a:r>
            <a:r>
              <a:rPr lang="en-US" dirty="0"/>
              <a:t> </a:t>
            </a:r>
            <a:r>
              <a:rPr lang="en-US" dirty="0" err="1"/>
              <a:t>нових</a:t>
            </a:r>
            <a:r>
              <a:rPr lang="en-US" dirty="0"/>
              <a:t> </a:t>
            </a:r>
            <a:r>
              <a:rPr lang="en-US" dirty="0" err="1"/>
              <a:t>неуролошких</a:t>
            </a:r>
            <a:r>
              <a:rPr lang="en-US" dirty="0"/>
              <a:t> </a:t>
            </a:r>
            <a:r>
              <a:rPr lang="en-US" dirty="0" err="1"/>
              <a:t>путева</a:t>
            </a:r>
            <a:r>
              <a:rPr lang="en-US" dirty="0"/>
              <a:t> </a:t>
            </a:r>
            <a:r>
              <a:rPr lang="en-US" dirty="0" err="1"/>
              <a:t>постиже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провоцирањем</a:t>
            </a:r>
            <a:r>
              <a:rPr lang="en-US" dirty="0"/>
              <a:t>, </a:t>
            </a:r>
            <a:r>
              <a:rPr lang="en-US" dirty="0" err="1"/>
              <a:t>односно</a:t>
            </a:r>
            <a:r>
              <a:rPr lang="en-US" dirty="0"/>
              <a:t> </a:t>
            </a:r>
            <a:r>
              <a:rPr lang="sr-Cyrl-RS" dirty="0"/>
              <a:t>спољним </a:t>
            </a:r>
            <a:r>
              <a:rPr lang="en-US" dirty="0" err="1"/>
              <a:t>одржавањем</a:t>
            </a:r>
            <a:r>
              <a:rPr lang="en-US" dirty="0"/>
              <a:t> </a:t>
            </a:r>
            <a:r>
              <a:rPr lang="en-US" dirty="0" err="1"/>
              <a:t>мишићне</a:t>
            </a:r>
            <a:r>
              <a:rPr lang="en-US" dirty="0"/>
              <a:t> </a:t>
            </a:r>
            <a:r>
              <a:rPr lang="en-US" dirty="0" err="1"/>
              <a:t>изометричке</a:t>
            </a:r>
            <a:r>
              <a:rPr lang="en-US" dirty="0"/>
              <a:t> </a:t>
            </a:r>
            <a:r>
              <a:rPr lang="en-US" dirty="0" err="1"/>
              <a:t>контракције</a:t>
            </a:r>
            <a:r>
              <a:rPr lang="en-US" dirty="0"/>
              <a:t> с </a:t>
            </a:r>
            <a:r>
              <a:rPr lang="en-US" dirty="0" err="1"/>
              <a:t>циљем</a:t>
            </a:r>
            <a:r>
              <a:rPr lang="en-US" dirty="0"/>
              <a:t> </a:t>
            </a:r>
            <a:r>
              <a:rPr lang="en-US" dirty="0" err="1"/>
              <a:t>изазивања</a:t>
            </a:r>
            <a:r>
              <a:rPr lang="en-US" dirty="0"/>
              <a:t> </a:t>
            </a:r>
            <a:r>
              <a:rPr lang="en-US" dirty="0" err="1"/>
              <a:t>шире</a:t>
            </a:r>
            <a:r>
              <a:rPr lang="en-US" dirty="0"/>
              <a:t> и </a:t>
            </a:r>
            <a:r>
              <a:rPr lang="en-US" dirty="0" err="1"/>
              <a:t>координиране</a:t>
            </a:r>
            <a:r>
              <a:rPr lang="en-US" dirty="0"/>
              <a:t> </a:t>
            </a:r>
            <a:r>
              <a:rPr lang="en-US" dirty="0" err="1"/>
              <a:t>активности</a:t>
            </a:r>
            <a:r>
              <a:rPr lang="en-US" dirty="0"/>
              <a:t> </a:t>
            </a:r>
            <a:r>
              <a:rPr lang="sr-Cyrl-RS" dirty="0"/>
              <a:t>ЦНС-а</a:t>
            </a:r>
            <a:r>
              <a:rPr lang="en-US" dirty="0"/>
              <a:t> </a:t>
            </a:r>
          </a:p>
          <a:p>
            <a:endParaRPr lang="sr-Cyrl-RS" dirty="0"/>
          </a:p>
          <a:p>
            <a:r>
              <a:rPr lang="sr-Cyrl-RS" dirty="0"/>
              <a:t>Важну улогу имају оптимални углови у зглобовима екстремитета и отпор који терапеут даје низу сегменталних покрета у моделу покрета. Нпр. даје се отпор окретању главе током пузања чиме се постиже повећање тензије у мишићима у близини сегмента ком се даје отпор и јачају ти мишићи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Рефлексна локомоција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RS" sz="2600" dirty="0"/>
              <a:t>	</a:t>
            </a:r>
            <a:r>
              <a:rPr lang="en-US" sz="2600" dirty="0" err="1"/>
              <a:t>За</a:t>
            </a:r>
            <a:r>
              <a:rPr lang="en-US" sz="2600" dirty="0"/>
              <a:t> </a:t>
            </a:r>
            <a:r>
              <a:rPr lang="en-US" sz="2600" dirty="0" err="1"/>
              <a:t>све</a:t>
            </a:r>
            <a:r>
              <a:rPr lang="en-US" sz="2600" dirty="0"/>
              <a:t> </a:t>
            </a:r>
            <a:r>
              <a:rPr lang="en-US" sz="2600" dirty="0" err="1"/>
              <a:t>врсте</a:t>
            </a:r>
            <a:r>
              <a:rPr lang="en-US" sz="2600" dirty="0"/>
              <a:t> </a:t>
            </a:r>
            <a:r>
              <a:rPr lang="en-US" sz="2600" dirty="0" err="1"/>
              <a:t>покретања</a:t>
            </a:r>
            <a:r>
              <a:rPr lang="en-US" sz="2600" dirty="0"/>
              <a:t> у </a:t>
            </a:r>
            <a:r>
              <a:rPr lang="en-US" sz="2600" dirty="0" err="1"/>
              <a:t>људском</a:t>
            </a:r>
            <a:r>
              <a:rPr lang="en-US" sz="2600" dirty="0"/>
              <a:t> </a:t>
            </a:r>
            <a:r>
              <a:rPr lang="en-US" sz="2600" dirty="0" err="1"/>
              <a:t>моторичком</a:t>
            </a:r>
            <a:r>
              <a:rPr lang="en-US" sz="2600" dirty="0"/>
              <a:t> </a:t>
            </a:r>
            <a:r>
              <a:rPr lang="en-US" sz="2600" dirty="0" err="1"/>
              <a:t>развоју</a:t>
            </a:r>
            <a:r>
              <a:rPr lang="en-US" sz="2600" dirty="0"/>
              <a:t> </a:t>
            </a:r>
            <a:r>
              <a:rPr lang="en-US" sz="2600" dirty="0" err="1"/>
              <a:t>вреде</a:t>
            </a:r>
            <a:r>
              <a:rPr lang="en-US" sz="2600" dirty="0"/>
              <a:t> </a:t>
            </a:r>
            <a:r>
              <a:rPr lang="en-US" sz="2600" dirty="0" err="1"/>
              <a:t>одређене</a:t>
            </a:r>
            <a:r>
              <a:rPr lang="en-US" sz="2600" dirty="0"/>
              <a:t> </a:t>
            </a:r>
            <a:r>
              <a:rPr lang="en-US" sz="2600" dirty="0" err="1"/>
              <a:t>законитости</a:t>
            </a:r>
            <a:r>
              <a:rPr lang="en-US" sz="2600" dirty="0"/>
              <a:t>: </a:t>
            </a:r>
          </a:p>
          <a:p>
            <a:pPr marL="625475"/>
            <a:r>
              <a:rPr lang="en-US" sz="2600" dirty="0" err="1"/>
              <a:t>Усклађено</a:t>
            </a:r>
            <a:r>
              <a:rPr lang="en-US" sz="2600" dirty="0"/>
              <a:t>, </a:t>
            </a:r>
            <a:r>
              <a:rPr lang="en-US" sz="2600" dirty="0" err="1"/>
              <a:t>аутоматски</a:t>
            </a:r>
            <a:r>
              <a:rPr lang="en-US" sz="2600" dirty="0"/>
              <a:t> </a:t>
            </a:r>
            <a:r>
              <a:rPr lang="en-US" sz="2600" dirty="0" err="1"/>
              <a:t>управљано</a:t>
            </a:r>
            <a:r>
              <a:rPr lang="en-US" sz="2600" dirty="0"/>
              <a:t> </a:t>
            </a:r>
            <a:r>
              <a:rPr lang="en-US" sz="2600" dirty="0" err="1"/>
              <a:t>држање</a:t>
            </a:r>
            <a:r>
              <a:rPr lang="en-US" sz="2600" dirty="0"/>
              <a:t> </a:t>
            </a:r>
            <a:r>
              <a:rPr lang="en-US" sz="2600" dirty="0" err="1"/>
              <a:t>тела</a:t>
            </a:r>
            <a:r>
              <a:rPr lang="en-US" sz="2600" dirty="0"/>
              <a:t> (</a:t>
            </a:r>
            <a:r>
              <a:rPr lang="en-US" sz="2600" dirty="0" err="1"/>
              <a:t>постурални</a:t>
            </a:r>
            <a:r>
              <a:rPr lang="en-US" sz="2600" dirty="0"/>
              <a:t> </a:t>
            </a:r>
            <a:r>
              <a:rPr lang="en-US" sz="2600" dirty="0" err="1"/>
              <a:t>активитет</a:t>
            </a:r>
            <a:r>
              <a:rPr lang="en-US" sz="2600" dirty="0"/>
              <a:t>) </a:t>
            </a:r>
          </a:p>
          <a:p>
            <a:pPr marL="625475"/>
            <a:r>
              <a:rPr lang="en-US" sz="2600" dirty="0" err="1"/>
              <a:t>Премештај</a:t>
            </a:r>
            <a:r>
              <a:rPr lang="en-US" sz="2600" dirty="0"/>
              <a:t> </a:t>
            </a:r>
            <a:r>
              <a:rPr lang="en-US" sz="2600" dirty="0" err="1"/>
              <a:t>тежишта</a:t>
            </a:r>
            <a:r>
              <a:rPr lang="en-US" sz="2600" dirty="0"/>
              <a:t> </a:t>
            </a:r>
            <a:r>
              <a:rPr lang="en-US" sz="2600" dirty="0" err="1"/>
              <a:t>трупа</a:t>
            </a:r>
            <a:r>
              <a:rPr lang="en-US" sz="2600" dirty="0"/>
              <a:t> и </a:t>
            </a:r>
            <a:r>
              <a:rPr lang="en-US" sz="2600" dirty="0" err="1"/>
              <a:t>његово</a:t>
            </a:r>
            <a:r>
              <a:rPr lang="en-US" sz="2600" dirty="0"/>
              <a:t> </a:t>
            </a:r>
            <a:r>
              <a:rPr lang="en-US" sz="2600" dirty="0" err="1"/>
              <a:t>усправљање</a:t>
            </a:r>
            <a:r>
              <a:rPr lang="en-US" sz="2600" dirty="0"/>
              <a:t> </a:t>
            </a:r>
            <a:r>
              <a:rPr lang="en-US" sz="2600" dirty="0" err="1"/>
              <a:t>против</a:t>
            </a:r>
            <a:r>
              <a:rPr lang="en-US" sz="2600" dirty="0"/>
              <a:t> </a:t>
            </a:r>
            <a:r>
              <a:rPr lang="en-US" sz="2600" dirty="0" err="1"/>
              <a:t>силе</a:t>
            </a:r>
            <a:r>
              <a:rPr lang="en-US" sz="2600" dirty="0"/>
              <a:t> </a:t>
            </a:r>
            <a:r>
              <a:rPr lang="en-US" sz="2600" dirty="0" err="1"/>
              <a:t>теже</a:t>
            </a:r>
            <a:r>
              <a:rPr lang="en-US" sz="2600" dirty="0"/>
              <a:t> </a:t>
            </a:r>
          </a:p>
          <a:p>
            <a:pPr marL="625475"/>
            <a:r>
              <a:rPr lang="en-US" sz="2600" dirty="0" err="1"/>
              <a:t>Фазни</a:t>
            </a:r>
            <a:r>
              <a:rPr lang="en-US" sz="2600" dirty="0"/>
              <a:t> </a:t>
            </a:r>
            <a:r>
              <a:rPr lang="en-US" sz="2600" dirty="0" err="1"/>
              <a:t>мишићни</a:t>
            </a:r>
            <a:r>
              <a:rPr lang="en-US" sz="2600" dirty="0"/>
              <a:t> </a:t>
            </a:r>
            <a:r>
              <a:rPr lang="en-US" sz="2600" dirty="0" err="1"/>
              <a:t>рад</a:t>
            </a:r>
            <a:r>
              <a:rPr lang="en-US" sz="2600" dirty="0"/>
              <a:t> с </a:t>
            </a:r>
            <a:r>
              <a:rPr lang="en-US" sz="2600" dirty="0" err="1"/>
              <a:t>одређеним</a:t>
            </a:r>
            <a:r>
              <a:rPr lang="en-US" sz="2600" dirty="0"/>
              <a:t> </a:t>
            </a:r>
            <a:r>
              <a:rPr lang="en-US" sz="2600" dirty="0" err="1"/>
              <a:t>сегменталним</a:t>
            </a:r>
            <a:r>
              <a:rPr lang="en-US" sz="2600" dirty="0"/>
              <a:t> </a:t>
            </a:r>
            <a:r>
              <a:rPr lang="en-US" sz="2600" dirty="0" err="1"/>
              <a:t>покретима</a:t>
            </a:r>
            <a:r>
              <a:rPr lang="en-US" sz="2600" dirty="0"/>
              <a:t> </a:t>
            </a:r>
            <a:r>
              <a:rPr lang="en-US" sz="2600" dirty="0" err="1"/>
              <a:t>екстремитета</a:t>
            </a:r>
            <a:r>
              <a:rPr lang="en-US" sz="2600" dirty="0"/>
              <a:t>, </a:t>
            </a:r>
            <a:r>
              <a:rPr lang="en-US" sz="2600" dirty="0" err="1"/>
              <a:t>главе</a:t>
            </a:r>
            <a:r>
              <a:rPr lang="en-US" sz="2600" dirty="0"/>
              <a:t>, </a:t>
            </a:r>
            <a:r>
              <a:rPr lang="sr-Cyrl-RS" sz="2600" dirty="0"/>
              <a:t>кичменог стуба</a:t>
            </a:r>
            <a:r>
              <a:rPr lang="en-US" sz="2600" dirty="0"/>
              <a:t> </a:t>
            </a:r>
            <a:r>
              <a:rPr lang="en-US" sz="2600" dirty="0" err="1"/>
              <a:t>тј</a:t>
            </a:r>
            <a:r>
              <a:rPr lang="en-US" sz="2600" dirty="0"/>
              <a:t>. </a:t>
            </a:r>
            <a:r>
              <a:rPr lang="en-US" sz="2600" dirty="0" err="1"/>
              <a:t>циљана</a:t>
            </a:r>
            <a:r>
              <a:rPr lang="en-US" sz="2600" dirty="0"/>
              <a:t> </a:t>
            </a:r>
            <a:r>
              <a:rPr lang="en-US" sz="2600" dirty="0" err="1"/>
              <a:t>моторика</a:t>
            </a:r>
            <a:r>
              <a:rPr lang="en-US" sz="2600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Временска и просторна сумација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/>
              <a:t>Подраживањем</a:t>
            </a:r>
            <a:r>
              <a:rPr lang="en-US" dirty="0"/>
              <a:t> </a:t>
            </a:r>
            <a:r>
              <a:rPr lang="en-US" dirty="0" err="1"/>
              <a:t>једне</a:t>
            </a:r>
            <a:r>
              <a:rPr lang="en-US" dirty="0"/>
              <a:t> </a:t>
            </a:r>
            <a:r>
              <a:rPr lang="en-US" dirty="0" err="1"/>
              <a:t>зоне</a:t>
            </a:r>
            <a:r>
              <a:rPr lang="en-US" dirty="0"/>
              <a:t> </a:t>
            </a:r>
            <a:r>
              <a:rPr lang="en-US" dirty="0" err="1"/>
              <a:t>потенцијално</a:t>
            </a:r>
            <a:r>
              <a:rPr lang="en-US" dirty="0"/>
              <a:t> </a:t>
            </a:r>
            <a:r>
              <a:rPr lang="en-US" dirty="0" err="1"/>
              <a:t>провоцирамо</a:t>
            </a:r>
            <a:r>
              <a:rPr lang="en-US" dirty="0"/>
              <a:t> </a:t>
            </a:r>
            <a:r>
              <a:rPr lang="en-US" dirty="0" err="1"/>
              <a:t>це</a:t>
            </a:r>
            <a:r>
              <a:rPr lang="sr-Cyrl-RS" dirty="0"/>
              <a:t>о</a:t>
            </a:r>
            <a:r>
              <a:rPr lang="en-US" dirty="0"/>
              <a:t> </a:t>
            </a:r>
            <a:r>
              <a:rPr lang="en-US" dirty="0" err="1"/>
              <a:t>комплекс</a:t>
            </a:r>
            <a:r>
              <a:rPr lang="en-US" dirty="0"/>
              <a:t> </a:t>
            </a:r>
            <a:r>
              <a:rPr lang="en-US" dirty="0" err="1"/>
              <a:t>локомоције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</a:t>
            </a:r>
            <a:r>
              <a:rPr lang="en-US" dirty="0" err="1"/>
              <a:t>применом</a:t>
            </a:r>
            <a:r>
              <a:rPr lang="en-US" dirty="0"/>
              <a:t> </a:t>
            </a:r>
            <a:r>
              <a:rPr lang="en-US" dirty="0" err="1"/>
              <a:t>више</a:t>
            </a:r>
            <a:r>
              <a:rPr lang="en-US" dirty="0"/>
              <a:t> </a:t>
            </a:r>
            <a:r>
              <a:rPr lang="en-US" dirty="0" err="1"/>
              <a:t>зона</a:t>
            </a:r>
            <a:r>
              <a:rPr lang="en-US" dirty="0"/>
              <a:t> </a:t>
            </a:r>
            <a:r>
              <a:rPr lang="en-US" dirty="0" err="1"/>
              <a:t>исто</a:t>
            </a:r>
            <a:r>
              <a:rPr lang="sr-Cyrl-RS" dirty="0"/>
              <a:t>времено</a:t>
            </a:r>
            <a:r>
              <a:rPr lang="en-US" dirty="0"/>
              <a:t> </a:t>
            </a:r>
            <a:r>
              <a:rPr lang="en-US" dirty="0" err="1"/>
              <a:t>остварујемо</a:t>
            </a:r>
            <a:r>
              <a:rPr lang="en-US" dirty="0"/>
              <a:t> </a:t>
            </a:r>
            <a:r>
              <a:rPr lang="en-US" dirty="0" err="1"/>
              <a:t>тај</a:t>
            </a:r>
            <a:r>
              <a:rPr lang="en-US" dirty="0"/>
              <a:t> </a:t>
            </a:r>
            <a:r>
              <a:rPr lang="en-US" dirty="0" err="1"/>
              <a:t>одговор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просторну</a:t>
            </a:r>
            <a:r>
              <a:rPr lang="en-US" dirty="0"/>
              <a:t> </a:t>
            </a:r>
            <a:r>
              <a:rPr lang="en-US" dirty="0" err="1"/>
              <a:t>сумацију</a:t>
            </a:r>
            <a:r>
              <a:rPr lang="en-US" dirty="0"/>
              <a:t> </a:t>
            </a:r>
            <a:r>
              <a:rPr lang="en-US" dirty="0" err="1"/>
              <a:t>брже</a:t>
            </a:r>
            <a:r>
              <a:rPr lang="en-US" dirty="0"/>
              <a:t> и </a:t>
            </a:r>
            <a:r>
              <a:rPr lang="en-US" dirty="0" err="1"/>
              <a:t>потпуније</a:t>
            </a:r>
            <a:r>
              <a:rPr lang="en-US" dirty="0"/>
              <a:t> </a:t>
            </a:r>
          </a:p>
          <a:p>
            <a:r>
              <a:rPr lang="sr-Cyrl-RS" dirty="0"/>
              <a:t>То</a:t>
            </a:r>
            <a:r>
              <a:rPr lang="en-US" dirty="0" err="1"/>
              <a:t>ком</a:t>
            </a:r>
            <a:r>
              <a:rPr lang="en-US" dirty="0"/>
              <a:t> </a:t>
            </a:r>
            <a:r>
              <a:rPr lang="en-US" dirty="0" err="1"/>
              <a:t>активације</a:t>
            </a:r>
            <a:r>
              <a:rPr lang="en-US" dirty="0"/>
              <a:t> </a:t>
            </a:r>
            <a:r>
              <a:rPr lang="en-US" dirty="0" err="1"/>
              <a:t>долази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изометр</a:t>
            </a:r>
            <a:r>
              <a:rPr lang="sr-Cyrl-RS" dirty="0"/>
              <a:t>ијских</a:t>
            </a:r>
            <a:r>
              <a:rPr lang="en-US" dirty="0"/>
              <a:t> </a:t>
            </a:r>
            <a:r>
              <a:rPr lang="en-US" dirty="0" err="1"/>
              <a:t>контракција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појачавају</a:t>
            </a:r>
            <a:r>
              <a:rPr lang="en-US" dirty="0"/>
              <a:t> </a:t>
            </a:r>
            <a:r>
              <a:rPr lang="en-US" dirty="0" err="1"/>
              <a:t>временском</a:t>
            </a:r>
            <a:r>
              <a:rPr lang="en-US" dirty="0"/>
              <a:t> </a:t>
            </a:r>
            <a:r>
              <a:rPr lang="en-US" dirty="0" err="1"/>
              <a:t>сумацијом</a:t>
            </a:r>
            <a:r>
              <a:rPr lang="en-US" dirty="0"/>
              <a:t>, </a:t>
            </a:r>
            <a:r>
              <a:rPr lang="en-US" dirty="0" err="1"/>
              <a:t>односно</a:t>
            </a:r>
            <a:r>
              <a:rPr lang="en-US" dirty="0"/>
              <a:t> </a:t>
            </a:r>
            <a:r>
              <a:rPr lang="en-US" dirty="0" err="1"/>
              <a:t>задржавањем</a:t>
            </a:r>
            <a:r>
              <a:rPr lang="en-US" dirty="0"/>
              <a:t> </a:t>
            </a:r>
            <a:r>
              <a:rPr lang="en-US" dirty="0" err="1"/>
              <a:t>положаја</a:t>
            </a:r>
            <a:r>
              <a:rPr lang="en-US" dirty="0"/>
              <a:t> и </a:t>
            </a:r>
            <a:r>
              <a:rPr lang="en-US" dirty="0" err="1"/>
              <a:t>применом</a:t>
            </a:r>
            <a:r>
              <a:rPr lang="en-US" dirty="0"/>
              <a:t> </a:t>
            </a:r>
            <a:r>
              <a:rPr lang="en-US" dirty="0" err="1"/>
              <a:t>отпора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настали</a:t>
            </a:r>
            <a:r>
              <a:rPr lang="en-US" dirty="0"/>
              <a:t> </a:t>
            </a:r>
            <a:r>
              <a:rPr lang="en-US" dirty="0" err="1"/>
              <a:t>покрет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Војтине пробе – постурална реактивност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 err="1"/>
              <a:t>Војтина</a:t>
            </a:r>
            <a:r>
              <a:rPr lang="en-US" dirty="0"/>
              <a:t> </a:t>
            </a:r>
            <a:r>
              <a:rPr lang="en-US" dirty="0" err="1"/>
              <a:t>реакција</a:t>
            </a:r>
            <a:r>
              <a:rPr lang="sr-Cyrl-RS" dirty="0"/>
              <a:t> (постранична)</a:t>
            </a:r>
            <a:r>
              <a:rPr lang="en-US" dirty="0"/>
              <a:t> 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/>
              <a:t>Војтина (</a:t>
            </a:r>
            <a:r>
              <a:rPr lang="en-US" dirty="0" err="1"/>
              <a:t>тракци</a:t>
            </a:r>
            <a:r>
              <a:rPr lang="sr-Cyrl-RS" dirty="0"/>
              <a:t>она)</a:t>
            </a:r>
            <a:r>
              <a:rPr lang="en-US" dirty="0"/>
              <a:t> </a:t>
            </a:r>
            <a:r>
              <a:rPr lang="sr-Cyrl-RS" dirty="0"/>
              <a:t>проба</a:t>
            </a:r>
            <a:r>
              <a:rPr lang="en-US" dirty="0"/>
              <a:t> </a:t>
            </a:r>
            <a:endParaRPr lang="sr-Cyrl-RS" dirty="0"/>
          </a:p>
          <a:p>
            <a:pPr marL="514350" indent="-514350">
              <a:buFont typeface="+mj-lt"/>
              <a:buAutoNum type="arabicParenR"/>
            </a:pPr>
            <a:r>
              <a:rPr lang="sr-Cyrl-RS" dirty="0"/>
              <a:t>Р</a:t>
            </a:r>
            <a:r>
              <a:rPr lang="en-US" dirty="0" err="1"/>
              <a:t>еакција</a:t>
            </a:r>
            <a:r>
              <a:rPr lang="sr-Cyrl-RS" dirty="0"/>
              <a:t> вертикалне </a:t>
            </a:r>
            <a:r>
              <a:rPr lang="en-US" dirty="0" err="1"/>
              <a:t>суспензије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Peiper-Isbert</a:t>
            </a:r>
            <a:r>
              <a:rPr lang="sr-Cyrl-RS" dirty="0"/>
              <a:t>-у</a:t>
            </a:r>
            <a:r>
              <a:rPr lang="en-US" dirty="0"/>
              <a:t> </a:t>
            </a:r>
            <a:endParaRPr lang="sr-Cyrl-RS" dirty="0"/>
          </a:p>
          <a:p>
            <a:pPr marL="514350" indent="-514350">
              <a:buFont typeface="+mj-lt"/>
              <a:buAutoNum type="arabicParenR"/>
            </a:pPr>
            <a:r>
              <a:rPr lang="sr-Cyrl-RS" dirty="0"/>
              <a:t>Р</a:t>
            </a:r>
            <a:r>
              <a:rPr lang="en-US" dirty="0" err="1"/>
              <a:t>еакција</a:t>
            </a:r>
            <a:r>
              <a:rPr lang="en-US" dirty="0"/>
              <a:t> </a:t>
            </a:r>
            <a:r>
              <a:rPr lang="sr-Cyrl-RS" dirty="0"/>
              <a:t>вертикалне </a:t>
            </a:r>
            <a:r>
              <a:rPr lang="en-US" dirty="0" err="1"/>
              <a:t>суспензије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Collis</a:t>
            </a:r>
            <a:r>
              <a:rPr lang="sr-Cyrl-RS" dirty="0"/>
              <a:t>-у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/>
              <a:t>Р</a:t>
            </a:r>
            <a:r>
              <a:rPr lang="en-US" dirty="0" err="1"/>
              <a:t>еакција</a:t>
            </a:r>
            <a:r>
              <a:rPr lang="en-US" dirty="0"/>
              <a:t> </a:t>
            </a:r>
            <a:r>
              <a:rPr lang="en-US" dirty="0" err="1"/>
              <a:t>водоравне</a:t>
            </a:r>
            <a:r>
              <a:rPr lang="en-US" dirty="0"/>
              <a:t> </a:t>
            </a:r>
            <a:r>
              <a:rPr lang="en-US" dirty="0" err="1"/>
              <a:t>суспензије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Collis</a:t>
            </a:r>
            <a:r>
              <a:rPr lang="sr-Cyrl-RS" dirty="0"/>
              <a:t>-у</a:t>
            </a:r>
            <a:r>
              <a:rPr lang="en-US" dirty="0"/>
              <a:t> 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err="1"/>
              <a:t>Ландау</a:t>
            </a:r>
            <a:r>
              <a:rPr lang="en-US" dirty="0"/>
              <a:t> </a:t>
            </a:r>
            <a:r>
              <a:rPr lang="en-US" dirty="0" err="1"/>
              <a:t>реакција</a:t>
            </a:r>
            <a:r>
              <a:rPr lang="en-US" dirty="0"/>
              <a:t> 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/>
              <a:t>А</a:t>
            </a:r>
            <a:r>
              <a:rPr lang="en-US" dirty="0" err="1"/>
              <a:t>ксиларна</a:t>
            </a:r>
            <a:r>
              <a:rPr lang="en-US" dirty="0"/>
              <a:t> </a:t>
            </a:r>
            <a:r>
              <a:rPr lang="en-US" dirty="0" err="1"/>
              <a:t>суспензија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Рефлексно окретање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Здрава беба се на крају другог трименона спонтано окреће из леђне позиције на трбух</a:t>
            </a:r>
          </a:p>
          <a:p>
            <a:r>
              <a:rPr lang="sr-Cyrl-RS" dirty="0"/>
              <a:t>Код поремећаја координације активирање рефлекса окретања је услов за успостављање нормалних моторичких образаца и терапијског управљања онтогенетски нарушеним развојем</a:t>
            </a:r>
            <a:endParaRPr lang="en-US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Рефлексно окретање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sr-Cyrl-RS" dirty="0"/>
              <a:t>Полазни положај: </a:t>
            </a:r>
          </a:p>
          <a:p>
            <a:r>
              <a:rPr lang="sr-Cyrl-RS" dirty="0"/>
              <a:t>Леђни, асиметричан положај</a:t>
            </a:r>
          </a:p>
          <a:p>
            <a:r>
              <a:rPr lang="sr-Cyrl-RS" dirty="0"/>
              <a:t>Глава је постављена на страну, а труп заузима савијени положај према страни лица која је окренута на горе</a:t>
            </a:r>
          </a:p>
          <a:p>
            <a:r>
              <a:rPr lang="sr-Cyrl-RS" dirty="0"/>
              <a:t>Рука на страни лица је аддукована, у лакту лако опружена, а супротна рука је абдукована и полусавијена у лакту</a:t>
            </a:r>
          </a:p>
          <a:p>
            <a:r>
              <a:rPr lang="sr-Cyrl-RS" dirty="0"/>
              <a:t>Нога на истој страни опружена, на супротној савијена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12160" y="2204864"/>
            <a:ext cx="2809889" cy="3034680"/>
          </a:xfrm>
          <a:prstGeom prst="rect">
            <a:avLst/>
          </a:prstGeom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Рефлексно окретање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87008" cy="49971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sr-Cyrl-RS" dirty="0"/>
              <a:t>Надражајне зоне:</a:t>
            </a:r>
          </a:p>
          <a:p>
            <a:r>
              <a:rPr lang="sr-Cyrl-RS" dirty="0"/>
              <a:t>Притисак на грудни кош у мамиларној линији на страни лица (притисак у правцу кичменог стуба )</a:t>
            </a:r>
          </a:p>
          <a:p>
            <a:r>
              <a:rPr lang="sr-Cyrl-RS" dirty="0"/>
              <a:t>Притиском на грудну зону јавља се окретање главе на супротну страну, уз опружање врата и горњег дела трупа, аддукције лопатица</a:t>
            </a:r>
          </a:p>
          <a:p>
            <a:r>
              <a:rPr lang="sr-Cyrl-RS" dirty="0"/>
              <a:t>Доњи део трупа и ноге се флектирају (абдукују и ротирају споља), чиме долази до преноса тежишта на горе</a:t>
            </a:r>
          </a:p>
          <a:p>
            <a:r>
              <a:rPr lang="sr-Cyrl-RS" dirty="0"/>
              <a:t>Рука на страни лица прави један лагани Моро покрет, а супротна рука се абдуцира и савија у лакту</a:t>
            </a:r>
          </a:p>
          <a:p>
            <a:r>
              <a:rPr lang="sr-Cyrl-RS" dirty="0"/>
              <a:t>У циљу појачавања рефлексне активности окретања даје се отпор окретању главе на образу (угао мандибуле)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334111" y="2204864"/>
            <a:ext cx="2809889" cy="3034680"/>
          </a:xfrm>
          <a:prstGeom prst="rect">
            <a:avLst/>
          </a:prstGeom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Стимулација окретања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4" name="Picture 4" descr="http://www.vojta.com/images/umdrehen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852936"/>
            <a:ext cx="4343400" cy="2047876"/>
          </a:xfrm>
          <a:prstGeom prst="rect">
            <a:avLst/>
          </a:prstGeom>
          <a:noFill/>
        </p:spPr>
      </p:pic>
      <p:pic>
        <p:nvPicPr>
          <p:cNvPr id="30728" name="Picture 8" descr="http://www.vojta.com/images/stories/images-2009/reflexumdrehen01-k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284984"/>
            <a:ext cx="2400300" cy="1447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Рефлексно окретање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203032" cy="4525963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/>
              <a:t>Када тело достигне положај на страну, доње раме и опружена нога постају тачке ослонца</a:t>
            </a:r>
          </a:p>
          <a:p>
            <a:r>
              <a:rPr lang="sr-Cyrl-RS" dirty="0"/>
              <a:t>Даљи притисак на грудну зону више нема ефекта</a:t>
            </a:r>
          </a:p>
          <a:p>
            <a:r>
              <a:rPr lang="sr-Cyrl-RS" dirty="0"/>
              <a:t>Даља активација се спроводи кроз активацију зона на медијалној ивици горње скапуле у правцу према доњем лакту и повлачење СИАС ка назад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948264" y="1254224"/>
            <a:ext cx="2195736" cy="2195736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973590" y="3573016"/>
            <a:ext cx="2170410" cy="2344043"/>
          </a:xfrm>
          <a:prstGeom prst="rect">
            <a:avLst/>
          </a:prstGeom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Стимулација окретања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http://www.vojta.com/images/umdrehen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996952"/>
            <a:ext cx="3619500" cy="1714500"/>
          </a:xfrm>
          <a:prstGeom prst="rect">
            <a:avLst/>
          </a:prstGeom>
          <a:noFill/>
        </p:spPr>
      </p:pic>
      <p:pic>
        <p:nvPicPr>
          <p:cNvPr id="5" name="Picture 6" descr="http://www.vojta.com/images/stories/images-2009/reflexumdrehen02-k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780928"/>
            <a:ext cx="2400300" cy="1447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Рефлексно пузање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09120"/>
          </a:xfrm>
        </p:spPr>
        <p:txBody>
          <a:bodyPr>
            <a:normAutofit fontScale="62500" lnSpcReduction="20000"/>
          </a:bodyPr>
          <a:lstStyle/>
          <a:p>
            <a:r>
              <a:rPr lang="sr-Cyrl-RS" dirty="0"/>
              <a:t>Основна позиција за стимулисање пузања је асиметрична лежећа пронирана са главом окренутом на једну страну, страну горње руке</a:t>
            </a:r>
          </a:p>
          <a:p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располагању</a:t>
            </a:r>
            <a:r>
              <a:rPr lang="en-US" dirty="0"/>
              <a:t> </a:t>
            </a:r>
            <a:r>
              <a:rPr lang="en-US" dirty="0" err="1"/>
              <a:t>нам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9 </a:t>
            </a:r>
            <a:r>
              <a:rPr lang="en-US" dirty="0" err="1"/>
              <a:t>зона</a:t>
            </a:r>
            <a:r>
              <a:rPr lang="en-US" dirty="0"/>
              <a:t> </a:t>
            </a:r>
            <a:r>
              <a:rPr lang="sr-Cyrl-RS" dirty="0"/>
              <a:t>на</a:t>
            </a:r>
            <a:r>
              <a:rPr lang="en-US" dirty="0" err="1"/>
              <a:t>драживања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обе</a:t>
            </a:r>
            <a:r>
              <a:rPr lang="en-US" dirty="0"/>
              <a:t> </a:t>
            </a:r>
            <a:r>
              <a:rPr lang="en-US" dirty="0" err="1"/>
              <a:t>стране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 </a:t>
            </a:r>
          </a:p>
          <a:p>
            <a:r>
              <a:rPr lang="en-US" dirty="0" err="1"/>
              <a:t>Разликујемо</a:t>
            </a:r>
            <a:r>
              <a:rPr lang="en-US" dirty="0"/>
              <a:t> 4 </a:t>
            </a:r>
            <a:r>
              <a:rPr lang="en-US" dirty="0" err="1"/>
              <a:t>главне</a:t>
            </a:r>
            <a:r>
              <a:rPr lang="en-US" dirty="0"/>
              <a:t> </a:t>
            </a:r>
            <a:r>
              <a:rPr lang="en-US" dirty="0" err="1"/>
              <a:t>зоне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налазе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екстремитетима</a:t>
            </a:r>
            <a:r>
              <a:rPr lang="en-US" dirty="0"/>
              <a:t> и 5 </a:t>
            </a:r>
            <a:r>
              <a:rPr lang="en-US" dirty="0" err="1"/>
              <a:t>помоћних</a:t>
            </a:r>
            <a:r>
              <a:rPr lang="en-US" dirty="0"/>
              <a:t> </a:t>
            </a:r>
            <a:r>
              <a:rPr lang="en-US" dirty="0" err="1"/>
              <a:t>зона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раменом</a:t>
            </a:r>
            <a:r>
              <a:rPr lang="sr-Cyrl-RS" dirty="0"/>
              <a:t> појасу</a:t>
            </a:r>
            <a:r>
              <a:rPr lang="en-US" dirty="0"/>
              <a:t>,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sr-Cyrl-RS" dirty="0"/>
              <a:t>карлици, </a:t>
            </a:r>
            <a:r>
              <a:rPr lang="en-US" dirty="0"/>
              <a:t>и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трупу</a:t>
            </a:r>
            <a:r>
              <a:rPr lang="en-US" dirty="0"/>
              <a:t> </a:t>
            </a:r>
          </a:p>
          <a:p>
            <a:r>
              <a:rPr lang="sr-Cyrl-RS" dirty="0"/>
              <a:t>За</a:t>
            </a:r>
            <a:r>
              <a:rPr lang="en-US" dirty="0" err="1"/>
              <a:t>висно</a:t>
            </a:r>
            <a:r>
              <a:rPr lang="en-US" dirty="0"/>
              <a:t> о</a:t>
            </a:r>
            <a:r>
              <a:rPr lang="sr-Cyrl-RS" dirty="0"/>
              <a:t>д</a:t>
            </a:r>
            <a:r>
              <a:rPr lang="en-US" dirty="0"/>
              <a:t> </a:t>
            </a:r>
            <a:r>
              <a:rPr lang="en-US" dirty="0" err="1"/>
              <a:t>ротациј</a:t>
            </a:r>
            <a:r>
              <a:rPr lang="sr-Cyrl-RS" dirty="0"/>
              <a:t>е </a:t>
            </a:r>
            <a:r>
              <a:rPr lang="en-US" dirty="0" err="1"/>
              <a:t>главе</a:t>
            </a:r>
            <a:r>
              <a:rPr lang="en-US" dirty="0"/>
              <a:t> и </a:t>
            </a:r>
            <a:r>
              <a:rPr lang="en-US" dirty="0" err="1"/>
              <a:t>положај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лица</a:t>
            </a:r>
            <a:r>
              <a:rPr lang="en-US" dirty="0"/>
              <a:t> </a:t>
            </a:r>
            <a:r>
              <a:rPr lang="sr-Cyrl-RS" dirty="0"/>
              <a:t>разликујемо</a:t>
            </a:r>
            <a:r>
              <a:rPr lang="en-US" dirty="0"/>
              <a:t> “</a:t>
            </a:r>
            <a:r>
              <a:rPr lang="en-US" dirty="0" err="1"/>
              <a:t>екстремитете</a:t>
            </a:r>
            <a:r>
              <a:rPr lang="en-US" dirty="0"/>
              <a:t> </a:t>
            </a:r>
            <a:r>
              <a:rPr lang="en-US" dirty="0" err="1"/>
              <a:t>потиљка</a:t>
            </a:r>
            <a:r>
              <a:rPr lang="en-US" dirty="0"/>
              <a:t>” и “</a:t>
            </a:r>
            <a:r>
              <a:rPr lang="en-US" dirty="0" err="1"/>
              <a:t>екстремитете</a:t>
            </a:r>
            <a:r>
              <a:rPr lang="en-US" dirty="0"/>
              <a:t> </a:t>
            </a:r>
            <a:r>
              <a:rPr lang="en-US" dirty="0" err="1"/>
              <a:t>лица</a:t>
            </a:r>
            <a:r>
              <a:rPr lang="en-US" dirty="0"/>
              <a:t>” </a:t>
            </a:r>
          </a:p>
          <a:p>
            <a:r>
              <a:rPr lang="sr-Cyrl-RS" dirty="0"/>
              <a:t>Код беба рефлексно пузање се може активирати стимулацијом једне зоне, док код старије деце и одраслих је неопходна комбинација више зона</a:t>
            </a:r>
          </a:p>
          <a:p>
            <a:r>
              <a:rPr lang="sr-Cyrl-RS" dirty="0"/>
              <a:t>Покрети се изводе по укрштеном моделу – лева рука и десна нога се померају симултано, док друга нога и рука подупиру тело и померају труп напред.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070301"/>
            <a:ext cx="6955929" cy="178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Зоне стимулације за пузање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4824536" cy="50691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err="1">
                <a:solidFill>
                  <a:srgbClr val="0070C0"/>
                </a:solidFill>
              </a:rPr>
              <a:t>Главне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sr-Cyrl-RS" dirty="0">
                <a:solidFill>
                  <a:srgbClr val="0070C0"/>
                </a:solidFill>
              </a:rPr>
              <a:t>надражајне </a:t>
            </a:r>
            <a:r>
              <a:rPr lang="en-US" dirty="0" err="1">
                <a:solidFill>
                  <a:srgbClr val="0070C0"/>
                </a:solidFill>
              </a:rPr>
              <a:t>зоне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су</a:t>
            </a:r>
            <a:r>
              <a:rPr lang="en-US" dirty="0">
                <a:solidFill>
                  <a:srgbClr val="0070C0"/>
                </a:solidFill>
              </a:rPr>
              <a:t>:</a:t>
            </a:r>
          </a:p>
          <a:p>
            <a:r>
              <a:rPr lang="en-US" dirty="0" err="1"/>
              <a:t>Медијални</a:t>
            </a:r>
            <a:r>
              <a:rPr lang="en-US" dirty="0"/>
              <a:t> </a:t>
            </a:r>
            <a:r>
              <a:rPr lang="en-US" dirty="0" err="1"/>
              <a:t>епикондил</a:t>
            </a:r>
            <a:r>
              <a:rPr lang="en-US" dirty="0"/>
              <a:t> </a:t>
            </a:r>
            <a:r>
              <a:rPr lang="en-US" dirty="0" err="1"/>
              <a:t>хумеруса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руци</a:t>
            </a:r>
            <a:r>
              <a:rPr lang="en-US" dirty="0"/>
              <a:t> </a:t>
            </a:r>
            <a:r>
              <a:rPr lang="en-US" dirty="0" err="1"/>
              <a:t>лица</a:t>
            </a:r>
            <a:endParaRPr lang="en-US" dirty="0"/>
          </a:p>
          <a:p>
            <a:r>
              <a:rPr lang="en-US" dirty="0" err="1"/>
              <a:t>Медијални</a:t>
            </a:r>
            <a:r>
              <a:rPr lang="en-US" dirty="0"/>
              <a:t> </a:t>
            </a:r>
            <a:r>
              <a:rPr lang="en-US" dirty="0" err="1"/>
              <a:t>епикондил</a:t>
            </a:r>
            <a:r>
              <a:rPr lang="en-US" dirty="0"/>
              <a:t> </a:t>
            </a:r>
            <a:r>
              <a:rPr lang="en-US" dirty="0" err="1"/>
              <a:t>фемура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нози</a:t>
            </a:r>
            <a:r>
              <a:rPr lang="en-US" dirty="0"/>
              <a:t> </a:t>
            </a:r>
            <a:r>
              <a:rPr lang="en-US" dirty="0" err="1"/>
              <a:t>лица</a:t>
            </a:r>
            <a:endParaRPr lang="en-US" dirty="0"/>
          </a:p>
          <a:p>
            <a:r>
              <a:rPr lang="en-US" dirty="0" err="1"/>
              <a:t>Стилоидни</a:t>
            </a:r>
            <a:r>
              <a:rPr lang="en-US" dirty="0"/>
              <a:t> </a:t>
            </a:r>
            <a:r>
              <a:rPr lang="en-US" dirty="0" err="1"/>
              <a:t>наставак</a:t>
            </a:r>
            <a:r>
              <a:rPr lang="en-US" dirty="0"/>
              <a:t> </a:t>
            </a:r>
            <a:r>
              <a:rPr lang="en-US" dirty="0" err="1"/>
              <a:t>радијуса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руци</a:t>
            </a:r>
            <a:r>
              <a:rPr lang="en-US" dirty="0"/>
              <a:t> </a:t>
            </a:r>
            <a:r>
              <a:rPr lang="en-US" dirty="0" err="1"/>
              <a:t>потиљка</a:t>
            </a:r>
            <a:endParaRPr lang="en-US" dirty="0"/>
          </a:p>
          <a:p>
            <a:r>
              <a:rPr lang="en-US" dirty="0" err="1"/>
              <a:t>Латерални</a:t>
            </a:r>
            <a:r>
              <a:rPr lang="en-US" dirty="0"/>
              <a:t> д</a:t>
            </a:r>
            <a:r>
              <a:rPr lang="sr-Cyrl-RS" dirty="0"/>
              <a:t>е</a:t>
            </a:r>
            <a:r>
              <a:rPr lang="en-US" dirty="0"/>
              <a:t>о </a:t>
            </a:r>
            <a:r>
              <a:rPr lang="en-US" dirty="0" err="1"/>
              <a:t>петне</a:t>
            </a:r>
            <a:r>
              <a:rPr lang="en-US" dirty="0"/>
              <a:t> </a:t>
            </a:r>
            <a:r>
              <a:rPr lang="en-US" dirty="0" err="1"/>
              <a:t>кврге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нози</a:t>
            </a:r>
            <a:r>
              <a:rPr lang="en-US" dirty="0"/>
              <a:t> </a:t>
            </a:r>
            <a:r>
              <a:rPr lang="en-US" dirty="0" err="1"/>
              <a:t>потиљка</a:t>
            </a:r>
            <a:endParaRPr lang="en-US" dirty="0"/>
          </a:p>
          <a:p>
            <a:pPr>
              <a:buNone/>
            </a:pPr>
            <a:endParaRPr lang="sr-Cyrl-RS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err="1">
                <a:solidFill>
                  <a:srgbClr val="0070C0"/>
                </a:solidFill>
              </a:rPr>
              <a:t>Помоћне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sr-Cyrl-RS" dirty="0">
                <a:solidFill>
                  <a:srgbClr val="0070C0"/>
                </a:solidFill>
              </a:rPr>
              <a:t>надражајне </a:t>
            </a:r>
            <a:r>
              <a:rPr lang="en-US" dirty="0" err="1">
                <a:solidFill>
                  <a:srgbClr val="0070C0"/>
                </a:solidFill>
              </a:rPr>
              <a:t>зоне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су</a:t>
            </a:r>
            <a:r>
              <a:rPr lang="en-US" dirty="0">
                <a:solidFill>
                  <a:srgbClr val="0070C0"/>
                </a:solidFill>
              </a:rPr>
              <a:t>:</a:t>
            </a:r>
          </a:p>
          <a:p>
            <a:r>
              <a:rPr lang="en-US" dirty="0" err="1"/>
              <a:t>Медијалн</a:t>
            </a:r>
            <a:r>
              <a:rPr lang="sr-Cyrl-RS" dirty="0"/>
              <a:t>а ивица </a:t>
            </a:r>
            <a:r>
              <a:rPr lang="en-US" dirty="0" err="1"/>
              <a:t>лопатице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лица</a:t>
            </a:r>
            <a:endParaRPr lang="en-US" dirty="0"/>
          </a:p>
          <a:p>
            <a:r>
              <a:rPr lang="en-US" dirty="0" err="1"/>
              <a:t>Spina</a:t>
            </a:r>
            <a:r>
              <a:rPr lang="en-US" dirty="0"/>
              <a:t> </a:t>
            </a:r>
            <a:r>
              <a:rPr lang="en-US" dirty="0" err="1"/>
              <a:t>iliaca</a:t>
            </a:r>
            <a:r>
              <a:rPr lang="en-US" dirty="0"/>
              <a:t> anterior superior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лица</a:t>
            </a:r>
            <a:endParaRPr lang="en-US" dirty="0"/>
          </a:p>
          <a:p>
            <a:r>
              <a:rPr lang="en-US" dirty="0" err="1"/>
              <a:t>Вентралн</a:t>
            </a:r>
            <a:r>
              <a:rPr lang="sr-Cyrl-RS" dirty="0"/>
              <a:t>а ивица </a:t>
            </a:r>
            <a:r>
              <a:rPr lang="en-US" dirty="0" err="1"/>
              <a:t>акромиона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потиљка</a:t>
            </a:r>
            <a:endParaRPr lang="en-US" dirty="0"/>
          </a:p>
          <a:p>
            <a:r>
              <a:rPr lang="en-US" dirty="0" err="1"/>
              <a:t>Апонеуроза</a:t>
            </a:r>
            <a:r>
              <a:rPr lang="en-US" dirty="0"/>
              <a:t> m. gluteus </a:t>
            </a:r>
            <a:r>
              <a:rPr lang="en-US" dirty="0" err="1"/>
              <a:t>medius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потиљка</a:t>
            </a:r>
            <a:endParaRPr lang="en-US" dirty="0"/>
          </a:p>
          <a:p>
            <a:r>
              <a:rPr lang="en-US" dirty="0" err="1"/>
              <a:t>Зона</a:t>
            </a:r>
            <a:r>
              <a:rPr lang="en-US" dirty="0"/>
              <a:t> </a:t>
            </a:r>
            <a:r>
              <a:rPr lang="en-US" dirty="0" err="1"/>
              <a:t>трупа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потиљка</a:t>
            </a:r>
            <a:endParaRPr lang="en-US" dirty="0"/>
          </a:p>
        </p:txBody>
      </p:sp>
      <p:pic>
        <p:nvPicPr>
          <p:cNvPr id="26626" name="Picture 2" descr="http://www.vojta.com/images/stories/images-2009/kriechen1_neu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3520" y="1412776"/>
            <a:ext cx="4320480" cy="2160240"/>
          </a:xfrm>
          <a:prstGeom prst="rect">
            <a:avLst/>
          </a:prstGeom>
          <a:noFill/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1575" y="3861048"/>
            <a:ext cx="416242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Рефлексно пузање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У т</a:t>
            </a:r>
            <a:r>
              <a:rPr lang="sr-Cyrl-RS" dirty="0"/>
              <a:t>о</a:t>
            </a:r>
            <a:r>
              <a:rPr lang="en-US" dirty="0" err="1"/>
              <a:t>ку</a:t>
            </a:r>
            <a:r>
              <a:rPr lang="en-US" dirty="0"/>
              <a:t> </a:t>
            </a:r>
            <a:r>
              <a:rPr lang="en-US" dirty="0" err="1"/>
              <a:t>активације</a:t>
            </a:r>
            <a:r>
              <a:rPr lang="en-US" dirty="0"/>
              <a:t> </a:t>
            </a:r>
            <a:r>
              <a:rPr lang="en-US" dirty="0" err="1"/>
              <a:t>долази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разноврсних</a:t>
            </a:r>
            <a:r>
              <a:rPr lang="en-US" dirty="0"/>
              <a:t> </a:t>
            </a:r>
            <a:r>
              <a:rPr lang="en-US" dirty="0" err="1"/>
              <a:t>следова</a:t>
            </a:r>
            <a:r>
              <a:rPr lang="en-US" dirty="0"/>
              <a:t> </a:t>
            </a:r>
            <a:r>
              <a:rPr lang="en-US" dirty="0" err="1"/>
              <a:t>покрета</a:t>
            </a:r>
            <a:r>
              <a:rPr lang="en-US" dirty="0"/>
              <a:t> </a:t>
            </a:r>
            <a:r>
              <a:rPr lang="en-US" dirty="0" err="1"/>
              <a:t>чији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коначни</a:t>
            </a:r>
            <a:r>
              <a:rPr lang="en-US" dirty="0"/>
              <a:t> </a:t>
            </a:r>
            <a:r>
              <a:rPr lang="en-US" dirty="0" err="1"/>
              <a:t>исход</a:t>
            </a:r>
            <a:r>
              <a:rPr lang="en-US" dirty="0"/>
              <a:t> </a:t>
            </a:r>
            <a:r>
              <a:rPr lang="en-US" dirty="0" err="1"/>
              <a:t>почетни</a:t>
            </a:r>
            <a:r>
              <a:rPr lang="en-US" dirty="0"/>
              <a:t> </a:t>
            </a:r>
            <a:r>
              <a:rPr lang="en-US" dirty="0" err="1"/>
              <a:t>положај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супротној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тенденцијом</a:t>
            </a:r>
            <a:r>
              <a:rPr lang="en-US" dirty="0"/>
              <a:t> </a:t>
            </a:r>
            <a:r>
              <a:rPr lang="en-US" dirty="0" err="1"/>
              <a:t>кретања</a:t>
            </a:r>
            <a:r>
              <a:rPr lang="en-US" dirty="0"/>
              <a:t> </a:t>
            </a:r>
            <a:r>
              <a:rPr lang="en-US" dirty="0" err="1"/>
              <a:t>према</a:t>
            </a:r>
            <a:r>
              <a:rPr lang="en-US" dirty="0"/>
              <a:t> </a:t>
            </a:r>
            <a:r>
              <a:rPr lang="en-US" dirty="0" err="1"/>
              <a:t>кранијално</a:t>
            </a:r>
            <a:r>
              <a:rPr lang="en-US" dirty="0"/>
              <a:t> и </a:t>
            </a:r>
            <a:r>
              <a:rPr lang="en-US" dirty="0" err="1"/>
              <a:t>латерално</a:t>
            </a:r>
            <a:endParaRPr lang="en-US" dirty="0"/>
          </a:p>
          <a:p>
            <a:r>
              <a:rPr lang="en-US" dirty="0"/>
              <a:t>У </a:t>
            </a:r>
            <a:r>
              <a:rPr lang="sr-Cyrl-RS" dirty="0"/>
              <a:t>поређењу</a:t>
            </a:r>
            <a:r>
              <a:rPr lang="en-US" dirty="0"/>
              <a:t> с </a:t>
            </a:r>
            <a:r>
              <a:rPr lang="en-US" dirty="0" err="1"/>
              <a:t>циклусом</a:t>
            </a:r>
            <a:r>
              <a:rPr lang="en-US" dirty="0"/>
              <a:t> </a:t>
            </a:r>
            <a:r>
              <a:rPr lang="en-US" dirty="0" err="1"/>
              <a:t>хода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рећи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руци</a:t>
            </a:r>
            <a:r>
              <a:rPr lang="en-US" dirty="0"/>
              <a:t> </a:t>
            </a:r>
            <a:r>
              <a:rPr lang="en-US" dirty="0" err="1"/>
              <a:t>лица</a:t>
            </a:r>
            <a:r>
              <a:rPr lang="en-US" dirty="0"/>
              <a:t> </a:t>
            </a:r>
            <a:r>
              <a:rPr lang="en-US" dirty="0" err="1"/>
              <a:t>остварује</a:t>
            </a:r>
            <a:r>
              <a:rPr lang="en-US" dirty="0"/>
              <a:t> </a:t>
            </a:r>
            <a:r>
              <a:rPr lang="en-US" dirty="0" err="1"/>
              <a:t>фаза</a:t>
            </a:r>
            <a:r>
              <a:rPr lang="en-US" dirty="0"/>
              <a:t> </a:t>
            </a:r>
            <a:r>
              <a:rPr lang="en-US" dirty="0" err="1"/>
              <a:t>стајања</a:t>
            </a:r>
            <a:r>
              <a:rPr lang="en-US" dirty="0"/>
              <a:t>,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руци</a:t>
            </a:r>
            <a:r>
              <a:rPr lang="en-US" dirty="0"/>
              <a:t> </a:t>
            </a:r>
            <a:r>
              <a:rPr lang="en-US" dirty="0" err="1"/>
              <a:t>потиљка</a:t>
            </a:r>
            <a:r>
              <a:rPr lang="en-US" dirty="0"/>
              <a:t> </a:t>
            </a:r>
            <a:r>
              <a:rPr lang="en-US" dirty="0" err="1"/>
              <a:t>фаза</a:t>
            </a:r>
            <a:r>
              <a:rPr lang="en-US" dirty="0"/>
              <a:t> </a:t>
            </a:r>
            <a:r>
              <a:rPr lang="en-US" dirty="0" err="1"/>
              <a:t>флексије</a:t>
            </a:r>
            <a:r>
              <a:rPr lang="en-US" dirty="0"/>
              <a:t> (</a:t>
            </a:r>
            <a:r>
              <a:rPr lang="en-US" dirty="0" err="1"/>
              <a:t>искорака</a:t>
            </a:r>
            <a:r>
              <a:rPr lang="en-US" dirty="0"/>
              <a:t>),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нози</a:t>
            </a:r>
            <a:r>
              <a:rPr lang="en-US" dirty="0"/>
              <a:t> </a:t>
            </a:r>
            <a:r>
              <a:rPr lang="en-US" dirty="0" err="1"/>
              <a:t>лица</a:t>
            </a:r>
            <a:r>
              <a:rPr lang="en-US" dirty="0"/>
              <a:t> </a:t>
            </a:r>
            <a:r>
              <a:rPr lang="en-US" dirty="0" err="1"/>
              <a:t>фаза</a:t>
            </a:r>
            <a:r>
              <a:rPr lang="en-US" dirty="0"/>
              <a:t> </a:t>
            </a:r>
            <a:r>
              <a:rPr lang="en-US" dirty="0" err="1"/>
              <a:t>флексије</a:t>
            </a:r>
            <a:r>
              <a:rPr lang="en-US" dirty="0"/>
              <a:t> и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нози</a:t>
            </a:r>
            <a:r>
              <a:rPr lang="en-US" dirty="0"/>
              <a:t> </a:t>
            </a:r>
            <a:r>
              <a:rPr lang="en-US" dirty="0" err="1"/>
              <a:t>потиљка</a:t>
            </a:r>
            <a:r>
              <a:rPr lang="en-US" dirty="0"/>
              <a:t> </a:t>
            </a:r>
            <a:r>
              <a:rPr lang="en-US" dirty="0" err="1"/>
              <a:t>фаза</a:t>
            </a:r>
            <a:r>
              <a:rPr lang="en-US" dirty="0"/>
              <a:t> </a:t>
            </a:r>
            <a:r>
              <a:rPr lang="en-US" dirty="0" err="1"/>
              <a:t>стајања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Стимулација пузања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Полазна позиција је трбушни положај</a:t>
            </a:r>
          </a:p>
          <a:p>
            <a:r>
              <a:rPr lang="sr-Cyrl-RS" dirty="0"/>
              <a:t>Рука на страни лица се гура напред, док је друга рука у пронацији, позади</a:t>
            </a:r>
          </a:p>
          <a:p>
            <a:r>
              <a:rPr lang="sr-Cyrl-RS" dirty="0"/>
              <a:t>Обе ноге су полусавијене у куковима и ротиране ка упоље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Војтина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(постранична)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dirty="0"/>
              <a:t>Почетни положај: лежећи пронирани</a:t>
            </a:r>
          </a:p>
          <a:p>
            <a:r>
              <a:rPr lang="sr-Cyrl-RS" sz="2800" dirty="0"/>
              <a:t>Стимулација</a:t>
            </a:r>
            <a:r>
              <a:rPr lang="en-US" sz="2800" dirty="0"/>
              <a:t>: </a:t>
            </a:r>
            <a:r>
              <a:rPr lang="sr-Cyrl-RS" sz="2800" dirty="0"/>
              <a:t>Подизање детета из лежећег пронираног положаја и брзо окретање на страну из вертикалног у хоризонтални положај</a:t>
            </a:r>
          </a:p>
          <a:p>
            <a:r>
              <a:rPr lang="sr-Cyrl-RS" sz="2800" dirty="0"/>
              <a:t>За клиничку апликацију процена горњих екстремитета (горње руке и ноге) је најважнија</a:t>
            </a:r>
            <a:endParaRPr lang="en-US" sz="2800" dirty="0"/>
          </a:p>
        </p:txBody>
      </p:sp>
      <p:pic>
        <p:nvPicPr>
          <p:cNvPr id="1026" name="Picture 2" descr="http://posmodev.pagesperso-orange.fr/images/SILVO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479471"/>
            <a:ext cx="3744416" cy="23785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Стимулација пузања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/>
              <a:t>Притиском на дисталну радијалну ивицу подлакта руке која је позади долази покретања руке напред, кроз супинацију подлакта, спољну ротацију надлакта и радијалну абдукцију са испруженим ручним зглобом, и опруженом шаком</a:t>
            </a:r>
          </a:p>
          <a:p>
            <a:r>
              <a:rPr lang="sr-Cyrl-RS" dirty="0"/>
              <a:t>Притиском на медијални кондилус фемура изазива покрет ноге на страни лица напред (флексија, спољна ротација). Медијални кондил сада постаје ослонац.</a:t>
            </a:r>
          </a:p>
          <a:p>
            <a:r>
              <a:rPr lang="sr-Cyrl-RS" dirty="0"/>
              <a:t>Притисак на пету ноге на страни потиљка доводи до опружања ноге (и спољ рот) а то опружање условљава клизање друге стране и померање тела ка напред</a:t>
            </a:r>
            <a:endParaRPr lang="en-US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0"/>
            <a:ext cx="5040560" cy="67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Скала психомоторног развоја раног детињства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sr-Cyrl-RS" dirty="0"/>
              <a:t>Редослед моторног развоја функција сазревања локомоције:</a:t>
            </a:r>
          </a:p>
          <a:p>
            <a:r>
              <a:rPr lang="sr-Cyrl-RS" dirty="0"/>
              <a:t>Крајем 1. месеца – одиже браду кад лежи потрбушке</a:t>
            </a:r>
          </a:p>
          <a:p>
            <a:r>
              <a:rPr lang="sr-Cyrl-RS" dirty="0"/>
              <a:t>Крајем 2. месеца – диже горњи део тела</a:t>
            </a:r>
            <a:endParaRPr lang="en-US" dirty="0"/>
          </a:p>
          <a:p>
            <a:r>
              <a:rPr lang="sr-Cyrl-RS" dirty="0"/>
              <a:t>Крајем 4. месеца – седи са потпором</a:t>
            </a:r>
            <a:endParaRPr lang="en-US" dirty="0"/>
          </a:p>
          <a:p>
            <a:r>
              <a:rPr lang="sr-Cyrl-RS" dirty="0"/>
              <a:t>Крајем 5. месеца – седи у крилу</a:t>
            </a:r>
          </a:p>
          <a:p>
            <a:r>
              <a:rPr lang="sr-Cyrl-RS" dirty="0"/>
              <a:t>Крајем 6. месеца – седи само</a:t>
            </a:r>
            <a:endParaRPr lang="en-US" dirty="0"/>
          </a:p>
          <a:p>
            <a:r>
              <a:rPr lang="sr-Cyrl-RS" dirty="0"/>
              <a:t>Крајем 8. месеца – стоји уз нечију помоћ</a:t>
            </a:r>
            <a:endParaRPr lang="en-US" dirty="0"/>
          </a:p>
          <a:p>
            <a:r>
              <a:rPr lang="sr-Cyrl-RS" dirty="0"/>
              <a:t>Крајем 9. месеца – стоји само придржавајући се за намештај</a:t>
            </a:r>
          </a:p>
          <a:p>
            <a:r>
              <a:rPr lang="sr-Cyrl-RS" dirty="0"/>
              <a:t>Крајем 10. месеца - пузи</a:t>
            </a:r>
            <a:endParaRPr lang="en-US" dirty="0"/>
          </a:p>
          <a:p>
            <a:r>
              <a:rPr lang="sr-Cyrl-RS" dirty="0"/>
              <a:t>Крајем 11. месеца – хода кад га неко води</a:t>
            </a:r>
          </a:p>
          <a:p>
            <a:r>
              <a:rPr lang="sr-Cyrl-RS" dirty="0"/>
              <a:t>Крајем 13. месеца – пење се уз степенице пузећи</a:t>
            </a:r>
          </a:p>
          <a:p>
            <a:r>
              <a:rPr lang="sr-Cyrl-RS" dirty="0"/>
              <a:t>Крајем 14. месеца – стоји само</a:t>
            </a:r>
            <a:endParaRPr lang="en-US" dirty="0"/>
          </a:p>
          <a:p>
            <a:r>
              <a:rPr lang="sr-Cyrl-RS" dirty="0"/>
              <a:t>Крајем 15. месеца – хода само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Први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У </a:t>
            </a:r>
            <a:r>
              <a:rPr lang="en-US" dirty="0" err="1">
                <a:solidFill>
                  <a:srgbClr val="FF0000"/>
                </a:solidFill>
              </a:rPr>
              <a:t>седећем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дете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диже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главу</a:t>
            </a:r>
            <a:r>
              <a:rPr lang="en-US" dirty="0">
                <a:solidFill>
                  <a:srgbClr val="FF0000"/>
                </a:solidFill>
              </a:rPr>
              <a:t> с </a:t>
            </a:r>
            <a:r>
              <a:rPr lang="en-US" dirty="0" err="1">
                <a:solidFill>
                  <a:srgbClr val="FF0000"/>
                </a:solidFill>
              </a:rPr>
              <a:t>времена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време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err="1">
                <a:solidFill>
                  <a:srgbClr val="FF0000"/>
                </a:solidFill>
              </a:rPr>
              <a:t>назире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почетак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контроле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држања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главе</a:t>
            </a:r>
            <a:r>
              <a:rPr lang="en-US" dirty="0">
                <a:solidFill>
                  <a:srgbClr val="FF0000"/>
                </a:solidFill>
              </a:rPr>
              <a:t>).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Лежећи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потрбушке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диже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повремено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главу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чини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спонтане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покрете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удова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Реагује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звук</a:t>
            </a:r>
            <a:r>
              <a:rPr lang="en-US" dirty="0"/>
              <a:t> </a:t>
            </a:r>
            <a:r>
              <a:rPr lang="en-US" dirty="0" err="1"/>
              <a:t>звонца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Фиксира</a:t>
            </a:r>
            <a:r>
              <a:rPr lang="en-US" dirty="0"/>
              <a:t> </a:t>
            </a:r>
            <a:r>
              <a:rPr lang="en-US" dirty="0" err="1"/>
              <a:t>погледом</a:t>
            </a:r>
            <a:r>
              <a:rPr lang="en-US" dirty="0"/>
              <a:t> </a:t>
            </a:r>
            <a:r>
              <a:rPr lang="en-US" dirty="0" err="1"/>
              <a:t>лице</a:t>
            </a:r>
            <a:r>
              <a:rPr lang="en-US" dirty="0"/>
              <a:t> </a:t>
            </a:r>
            <a:r>
              <a:rPr lang="en-US" dirty="0" err="1"/>
              <a:t>испитивача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Стављен</a:t>
            </a:r>
            <a:r>
              <a:rPr lang="en-US" dirty="0"/>
              <a:t> </a:t>
            </a:r>
            <a:r>
              <a:rPr lang="en-US" dirty="0" err="1"/>
              <a:t>прст</a:t>
            </a:r>
            <a:r>
              <a:rPr lang="en-US" dirty="0"/>
              <a:t> у </a:t>
            </a:r>
            <a:r>
              <a:rPr lang="en-US" dirty="0" err="1"/>
              <a:t>шаку</a:t>
            </a:r>
            <a:r>
              <a:rPr lang="en-US" dirty="0"/>
              <a:t> </a:t>
            </a:r>
            <a:r>
              <a:rPr lang="en-US" dirty="0" err="1"/>
              <a:t>чврсто</a:t>
            </a:r>
            <a:r>
              <a:rPr lang="en-US" dirty="0"/>
              <a:t> </a:t>
            </a:r>
            <a:r>
              <a:rPr lang="en-US" dirty="0" err="1"/>
              <a:t>стиска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Оглашава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гутуралним</a:t>
            </a:r>
            <a:r>
              <a:rPr lang="en-US" dirty="0"/>
              <a:t> </a:t>
            </a:r>
            <a:r>
              <a:rPr lang="en-US" dirty="0" err="1"/>
              <a:t>гласовима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Престаје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плаче</a:t>
            </a:r>
            <a:r>
              <a:rPr lang="en-US" dirty="0"/>
              <a:t> </a:t>
            </a:r>
            <a:r>
              <a:rPr lang="en-US" dirty="0" err="1"/>
              <a:t>кад</a:t>
            </a:r>
            <a:r>
              <a:rPr lang="en-US" dirty="0"/>
              <a:t> </a:t>
            </a:r>
            <a:r>
              <a:rPr lang="en-US" dirty="0" err="1"/>
              <a:t>му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приближи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кад</a:t>
            </a:r>
            <a:r>
              <a:rPr lang="en-US" dirty="0"/>
              <a:t> </a:t>
            </a:r>
            <a:r>
              <a:rPr lang="en-US" dirty="0" err="1"/>
              <a:t>му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говори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Антиципирана</a:t>
            </a:r>
            <a:r>
              <a:rPr lang="en-US" dirty="0"/>
              <a:t> </a:t>
            </a:r>
            <a:r>
              <a:rPr lang="en-US" dirty="0" err="1"/>
              <a:t>реакција</a:t>
            </a:r>
            <a:r>
              <a:rPr lang="en-US" dirty="0"/>
              <a:t> </a:t>
            </a:r>
            <a:r>
              <a:rPr lang="en-US" dirty="0" err="1"/>
              <a:t>сисања</a:t>
            </a:r>
            <a:r>
              <a:rPr lang="en-US" dirty="0"/>
              <a:t> у </a:t>
            </a:r>
            <a:r>
              <a:rPr lang="en-US" dirty="0" err="1"/>
              <a:t>моменту</a:t>
            </a:r>
            <a:r>
              <a:rPr lang="en-US" dirty="0"/>
              <a:t> </a:t>
            </a:r>
            <a:r>
              <a:rPr lang="en-US" dirty="0" err="1"/>
              <a:t>дојења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Други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У </a:t>
            </a:r>
            <a:r>
              <a:rPr lang="en-US" dirty="0" err="1">
                <a:solidFill>
                  <a:srgbClr val="FF0000"/>
                </a:solidFill>
              </a:rPr>
              <a:t>седећем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тренутак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држи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главу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Лежећи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потрбушке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подиже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главу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рамена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err="1">
                <a:solidFill>
                  <a:srgbClr val="FF0000"/>
                </a:solidFill>
              </a:rPr>
              <a:t>назначена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контрола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главе</a:t>
            </a:r>
            <a:r>
              <a:rPr lang="en-US" dirty="0">
                <a:solidFill>
                  <a:srgbClr val="FF0000"/>
                </a:solidFill>
              </a:rPr>
              <a:t>).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При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усправљању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више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пада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напред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Следи</a:t>
            </a:r>
            <a:r>
              <a:rPr lang="en-US" dirty="0"/>
              <a:t> </a:t>
            </a:r>
            <a:r>
              <a:rPr lang="en-US" dirty="0" err="1"/>
              <a:t>погледом</a:t>
            </a:r>
            <a:r>
              <a:rPr lang="en-US" dirty="0"/>
              <a:t> </a:t>
            </a:r>
            <a:r>
              <a:rPr lang="en-US" dirty="0" err="1"/>
              <a:t>особу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у </a:t>
            </a:r>
            <a:r>
              <a:rPr lang="en-US" dirty="0" err="1"/>
              <a:t>његовој</a:t>
            </a:r>
            <a:r>
              <a:rPr lang="en-US" dirty="0"/>
              <a:t> </a:t>
            </a:r>
            <a:r>
              <a:rPr lang="en-US" dirty="0" err="1"/>
              <a:t>близини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>
                <a:solidFill>
                  <a:srgbClr val="FF0000"/>
                </a:solidFill>
              </a:rPr>
              <a:t>Повлачењем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детета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за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руке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из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лежећег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активно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диже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главу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Мимиком</a:t>
            </a:r>
            <a:r>
              <a:rPr lang="en-US" dirty="0"/>
              <a:t> </a:t>
            </a:r>
            <a:r>
              <a:rPr lang="en-US" dirty="0" err="1"/>
              <a:t>реагује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израз</a:t>
            </a:r>
            <a:r>
              <a:rPr lang="en-US" dirty="0"/>
              <a:t> </a:t>
            </a:r>
            <a:r>
              <a:rPr lang="en-US" dirty="0" err="1"/>
              <a:t>испитивача</a:t>
            </a:r>
            <a:r>
              <a:rPr lang="en-US" dirty="0"/>
              <a:t>.</a:t>
            </a:r>
            <a:endParaRPr lang="sr-Cyrl-RS" dirty="0"/>
          </a:p>
          <a:p>
            <a:r>
              <a:rPr lang="en-US" dirty="0"/>
              <a:t> </a:t>
            </a:r>
            <a:r>
              <a:rPr lang="en-US" dirty="0" err="1"/>
              <a:t>Оглашава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више</a:t>
            </a:r>
            <a:r>
              <a:rPr lang="en-US" dirty="0"/>
              <a:t> </a:t>
            </a:r>
            <a:r>
              <a:rPr lang="en-US" dirty="0" err="1"/>
              <a:t>гласова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Смеши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познатим</a:t>
            </a:r>
            <a:r>
              <a:rPr lang="en-US" dirty="0"/>
              <a:t> </a:t>
            </a:r>
            <a:r>
              <a:rPr lang="en-US" dirty="0" err="1"/>
              <a:t>особама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Код</a:t>
            </a:r>
            <a:r>
              <a:rPr lang="en-US" dirty="0"/>
              <a:t> </a:t>
            </a:r>
            <a:r>
              <a:rPr lang="en-US" dirty="0" err="1"/>
              <a:t>плача</a:t>
            </a:r>
            <a:r>
              <a:rPr lang="en-US" dirty="0"/>
              <a:t> </a:t>
            </a:r>
            <a:r>
              <a:rPr lang="en-US" dirty="0" err="1"/>
              <a:t>смирује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када</a:t>
            </a:r>
            <a:r>
              <a:rPr lang="en-US" dirty="0"/>
              <a:t> </a:t>
            </a:r>
            <a:r>
              <a:rPr lang="en-US" dirty="0" err="1"/>
              <a:t>му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говори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Трећи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Дете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овладава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контролом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главе</a:t>
            </a:r>
            <a:r>
              <a:rPr lang="en-US" dirty="0">
                <a:solidFill>
                  <a:srgbClr val="FF0000"/>
                </a:solidFill>
              </a:rPr>
              <a:t> у </a:t>
            </a:r>
            <a:r>
              <a:rPr lang="en-US" dirty="0" err="1">
                <a:solidFill>
                  <a:srgbClr val="FF0000"/>
                </a:solidFill>
              </a:rPr>
              <a:t>свим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положајима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У </a:t>
            </a:r>
            <a:r>
              <a:rPr lang="en-US" dirty="0" err="1">
                <a:solidFill>
                  <a:srgbClr val="FF0000"/>
                </a:solidFill>
              </a:rPr>
              <a:t>положају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трбуху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контролише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главе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опире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лактовима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подиже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карлицу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У </a:t>
            </a:r>
            <a:r>
              <a:rPr lang="en-US" dirty="0" err="1">
                <a:solidFill>
                  <a:srgbClr val="FF0000"/>
                </a:solidFill>
              </a:rPr>
              <a:t>положају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леђима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несигурно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одиже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главу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покушава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хвата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предмете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При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усправљању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са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ослонцем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стопалима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опире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прихватајући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део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терета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тела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уз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опружање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колена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Одговара</a:t>
            </a:r>
            <a:r>
              <a:rPr lang="en-US" dirty="0"/>
              <a:t> </a:t>
            </a:r>
            <a:r>
              <a:rPr lang="en-US" dirty="0" err="1"/>
              <a:t>смешком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смех</a:t>
            </a:r>
            <a:r>
              <a:rPr lang="en-US" dirty="0"/>
              <a:t> </a:t>
            </a:r>
            <a:r>
              <a:rPr lang="en-US" dirty="0" err="1"/>
              <a:t>испитивача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Хвата</a:t>
            </a:r>
            <a:r>
              <a:rPr lang="en-US" dirty="0"/>
              <a:t> </a:t>
            </a:r>
            <a:r>
              <a:rPr lang="en-US" dirty="0" err="1"/>
              <a:t>покривач</a:t>
            </a:r>
            <a:r>
              <a:rPr lang="en-US" dirty="0"/>
              <a:t> и </a:t>
            </a:r>
            <a:r>
              <a:rPr lang="en-US" dirty="0" err="1"/>
              <a:t>вуче</a:t>
            </a:r>
            <a:r>
              <a:rPr lang="en-US" dirty="0"/>
              <a:t> </a:t>
            </a:r>
            <a:r>
              <a:rPr lang="en-US" dirty="0" err="1"/>
              <a:t>га</a:t>
            </a:r>
            <a:r>
              <a:rPr lang="en-US" dirty="0"/>
              <a:t> </a:t>
            </a:r>
            <a:r>
              <a:rPr lang="en-US" dirty="0" err="1"/>
              <a:t>према</a:t>
            </a:r>
            <a:r>
              <a:rPr lang="en-US" dirty="0"/>
              <a:t> </a:t>
            </a:r>
            <a:r>
              <a:rPr lang="en-US" dirty="0" err="1"/>
              <a:t>себи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Оглашава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продуженом</a:t>
            </a:r>
            <a:r>
              <a:rPr lang="en-US" dirty="0"/>
              <a:t> </a:t>
            </a:r>
            <a:r>
              <a:rPr lang="en-US" dirty="0" err="1"/>
              <a:t>вокализацијом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Игра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својим</a:t>
            </a:r>
            <a:r>
              <a:rPr lang="en-US" dirty="0"/>
              <a:t> </a:t>
            </a:r>
            <a:r>
              <a:rPr lang="en-US" dirty="0" err="1"/>
              <a:t>рукама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Гледа</a:t>
            </a:r>
            <a:r>
              <a:rPr lang="en-US" dirty="0"/>
              <a:t> </a:t>
            </a:r>
            <a:r>
              <a:rPr lang="en-US" dirty="0" err="1"/>
              <a:t>предмете</a:t>
            </a:r>
            <a:r>
              <a:rPr lang="en-US" dirty="0"/>
              <a:t> у </a:t>
            </a:r>
            <a:r>
              <a:rPr lang="en-US" dirty="0" err="1"/>
              <a:t>околини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Четврти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Потпуна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контрола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главе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руку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Лежећи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леђима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подиже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главу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рамена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Повлачењем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за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руке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из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леђног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активно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подиже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главу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Лежећи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леђима</a:t>
            </a:r>
            <a:r>
              <a:rPr lang="en-US" dirty="0"/>
              <a:t> </a:t>
            </a:r>
            <a:r>
              <a:rPr lang="en-US" dirty="0" err="1"/>
              <a:t>тресе</a:t>
            </a:r>
            <a:r>
              <a:rPr lang="en-US" dirty="0"/>
              <a:t> </a:t>
            </a:r>
            <a:r>
              <a:rPr lang="en-US" dirty="0" err="1"/>
              <a:t>звечком</a:t>
            </a:r>
            <a:r>
              <a:rPr lang="en-US" dirty="0"/>
              <a:t>.</a:t>
            </a:r>
            <a:endParaRPr lang="sr-Cyrl-RS" dirty="0"/>
          </a:p>
          <a:p>
            <a:r>
              <a:rPr lang="en-US" dirty="0"/>
              <a:t> </a:t>
            </a:r>
            <a:r>
              <a:rPr lang="en-US" dirty="0" err="1"/>
              <a:t>Покрива</a:t>
            </a:r>
            <a:r>
              <a:rPr lang="en-US" dirty="0"/>
              <a:t> </a:t>
            </a:r>
            <a:r>
              <a:rPr lang="en-US" dirty="0" err="1"/>
              <a:t>лице</a:t>
            </a:r>
            <a:r>
              <a:rPr lang="en-US" dirty="0"/>
              <a:t> </a:t>
            </a:r>
            <a:r>
              <a:rPr lang="en-US" dirty="0" err="1"/>
              <a:t>покривачем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Гуче</a:t>
            </a:r>
            <a:r>
              <a:rPr lang="en-US" dirty="0"/>
              <a:t> </a:t>
            </a:r>
            <a:r>
              <a:rPr lang="en-US" dirty="0" err="1"/>
              <a:t>кад</a:t>
            </a:r>
            <a:r>
              <a:rPr lang="en-US" dirty="0"/>
              <a:t> </a:t>
            </a:r>
            <a:r>
              <a:rPr lang="en-US" dirty="0" err="1"/>
              <a:t>му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говори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Гласно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смеје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Окреће</a:t>
            </a:r>
            <a:r>
              <a:rPr lang="en-US" dirty="0"/>
              <a:t> </a:t>
            </a:r>
            <a:r>
              <a:rPr lang="en-US" dirty="0" err="1"/>
              <a:t>главу</a:t>
            </a:r>
            <a:r>
              <a:rPr lang="en-US" dirty="0"/>
              <a:t> </a:t>
            </a:r>
            <a:r>
              <a:rPr lang="en-US" dirty="0" err="1"/>
              <a:t>када</a:t>
            </a:r>
            <a:r>
              <a:rPr lang="en-US" dirty="0"/>
              <a:t> </a:t>
            </a:r>
            <a:r>
              <a:rPr lang="en-US" dirty="0" err="1"/>
              <a:t>га</a:t>
            </a:r>
            <a:r>
              <a:rPr lang="en-US" dirty="0"/>
              <a:t> </a:t>
            </a:r>
            <a:r>
              <a:rPr lang="en-US" dirty="0" err="1"/>
              <a:t>зову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Пети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Седи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лагано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подупрто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Главу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држи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активно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окреће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је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Лежећи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леђима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пружа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руку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према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објекту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који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му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пружа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Има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прве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наговештаје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самосталног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седења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Смеје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у </a:t>
            </a:r>
            <a:r>
              <a:rPr lang="en-US" dirty="0" err="1"/>
              <a:t>огледалу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Узима</a:t>
            </a:r>
            <a:r>
              <a:rPr lang="en-US" dirty="0"/>
              <a:t> </a:t>
            </a:r>
            <a:r>
              <a:rPr lang="en-US" dirty="0" err="1"/>
              <a:t>звечку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дохвату</a:t>
            </a:r>
            <a:r>
              <a:rPr lang="en-US" dirty="0"/>
              <a:t> </a:t>
            </a:r>
            <a:r>
              <a:rPr lang="en-US" dirty="0" err="1"/>
              <a:t>руке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Оглашава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узвицима</a:t>
            </a:r>
            <a:r>
              <a:rPr lang="en-US" dirty="0"/>
              <a:t> </a:t>
            </a:r>
            <a:r>
              <a:rPr lang="en-US" dirty="0" err="1"/>
              <a:t>радости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Открива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покретима</a:t>
            </a:r>
            <a:r>
              <a:rPr lang="en-US" dirty="0"/>
              <a:t> </a:t>
            </a:r>
            <a:r>
              <a:rPr lang="en-US" dirty="0" err="1"/>
              <a:t>ногу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Смеје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и </a:t>
            </a:r>
            <a:r>
              <a:rPr lang="en-US" dirty="0" err="1"/>
              <a:t>гуче</a:t>
            </a:r>
            <a:r>
              <a:rPr lang="en-US" dirty="0"/>
              <a:t> </a:t>
            </a:r>
            <a:r>
              <a:rPr lang="en-US" dirty="0" err="1"/>
              <a:t>при</a:t>
            </a:r>
            <a:r>
              <a:rPr lang="en-US" dirty="0"/>
              <a:t> </a:t>
            </a:r>
            <a:r>
              <a:rPr lang="en-US" dirty="0" err="1"/>
              <a:t>манипулацији</a:t>
            </a:r>
            <a:r>
              <a:rPr lang="en-US" dirty="0"/>
              <a:t> </a:t>
            </a:r>
            <a:r>
              <a:rPr lang="en-US" dirty="0" err="1"/>
              <a:t>играчкама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Шес</a:t>
            </a:r>
            <a:r>
              <a:rPr lang="en-US" b="1" dirty="0" err="1"/>
              <a:t>ти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Самостално се окреће на трбух. Изводи и окретање у супротном смеру.</a:t>
            </a:r>
          </a:p>
          <a:p>
            <a:r>
              <a:rPr lang="sr-Cyrl-RS" dirty="0">
                <a:solidFill>
                  <a:srgbClr val="FF0000"/>
                </a:solidFill>
              </a:rPr>
              <a:t>Подупрто у вертикалном положају делимично одржава равнотежу.</a:t>
            </a:r>
          </a:p>
          <a:p>
            <a:r>
              <a:rPr lang="sr-Cyrl-RS" dirty="0"/>
              <a:t>Узима предмете са стола који су у видном пољу.</a:t>
            </a:r>
          </a:p>
          <a:p>
            <a:r>
              <a:rPr lang="sr-Cyrl-RS" dirty="0"/>
              <a:t>Удара предметима о столу.</a:t>
            </a:r>
          </a:p>
          <a:p>
            <a:r>
              <a:rPr lang="sr-Cyrl-RS" dirty="0"/>
              <a:t>У седећем </a:t>
            </a:r>
            <a:r>
              <a:rPr lang="en-US" dirty="0" err="1"/>
              <a:t>положају</a:t>
            </a:r>
            <a:r>
              <a:rPr lang="en-US" dirty="0"/>
              <a:t> </a:t>
            </a:r>
            <a:r>
              <a:rPr lang="en-US" dirty="0" err="1"/>
              <a:t>хвата</a:t>
            </a:r>
            <a:r>
              <a:rPr lang="en-US" dirty="0"/>
              <a:t> </a:t>
            </a:r>
            <a:r>
              <a:rPr lang="en-US" dirty="0" err="1"/>
              <a:t>играчке</a:t>
            </a:r>
            <a:r>
              <a:rPr lang="en-US" dirty="0"/>
              <a:t>.</a:t>
            </a:r>
            <a:endParaRPr lang="sr-Cyrl-RS" dirty="0"/>
          </a:p>
          <a:p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уз</a:t>
            </a:r>
            <a:r>
              <a:rPr lang="en-US" dirty="0"/>
              <a:t> </a:t>
            </a:r>
            <a:r>
              <a:rPr lang="en-US" dirty="0" err="1"/>
              <a:t>придржавање</a:t>
            </a:r>
            <a:r>
              <a:rPr lang="en-US" dirty="0"/>
              <a:t> </a:t>
            </a:r>
            <a:r>
              <a:rPr lang="en-US" dirty="0" err="1"/>
              <a:t>дуже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седи</a:t>
            </a:r>
            <a:r>
              <a:rPr lang="en-US" dirty="0"/>
              <a:t>.</a:t>
            </a:r>
            <a:endParaRPr lang="sr-Cyrl-RS" dirty="0"/>
          </a:p>
          <a:p>
            <a:r>
              <a:rPr lang="en-US" dirty="0"/>
              <a:t> </a:t>
            </a:r>
            <a:r>
              <a:rPr lang="en-US" dirty="0" err="1"/>
              <a:t>Гуче</a:t>
            </a:r>
            <a:r>
              <a:rPr lang="en-US" dirty="0"/>
              <a:t>.</a:t>
            </a:r>
            <a:endParaRPr lang="sr-Cyrl-RS" dirty="0"/>
          </a:p>
          <a:p>
            <a:r>
              <a:rPr lang="en-US" dirty="0"/>
              <a:t> </a:t>
            </a:r>
            <a:r>
              <a:rPr lang="en-US" dirty="0" err="1"/>
              <a:t>Хвата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ноге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Разликује</a:t>
            </a:r>
            <a:r>
              <a:rPr lang="en-US" dirty="0"/>
              <a:t> </a:t>
            </a:r>
            <a:r>
              <a:rPr lang="en-US" dirty="0" err="1"/>
              <a:t>познате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непознатих</a:t>
            </a:r>
            <a:r>
              <a:rPr lang="en-US" dirty="0"/>
              <a:t> </a:t>
            </a:r>
            <a:r>
              <a:rPr lang="en-US" dirty="0" err="1"/>
              <a:t>особа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Седми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Сигурно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држи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главу</a:t>
            </a:r>
            <a:r>
              <a:rPr lang="en-US" dirty="0">
                <a:solidFill>
                  <a:srgbClr val="FF0000"/>
                </a:solidFill>
              </a:rPr>
              <a:t> у </a:t>
            </a:r>
            <a:r>
              <a:rPr lang="en-US" dirty="0" err="1">
                <a:solidFill>
                  <a:srgbClr val="FF0000"/>
                </a:solidFill>
              </a:rPr>
              <a:t>свим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положајима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Усклађени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покрети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главе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руку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трупа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док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покрети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ногу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недовољно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координисани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 У </a:t>
            </a:r>
            <a:r>
              <a:rPr lang="en-US" dirty="0" err="1">
                <a:solidFill>
                  <a:srgbClr val="FF0000"/>
                </a:solidFill>
              </a:rPr>
              <a:t>седећем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равнотежа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је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добра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иако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нису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још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увек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развијене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све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протективне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реакције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Приноси</a:t>
            </a:r>
            <a:r>
              <a:rPr lang="en-US" dirty="0"/>
              <a:t> </a:t>
            </a:r>
            <a:r>
              <a:rPr lang="en-US" dirty="0" err="1"/>
              <a:t>ноге</a:t>
            </a:r>
            <a:r>
              <a:rPr lang="en-US" dirty="0"/>
              <a:t> </a:t>
            </a:r>
            <a:r>
              <a:rPr lang="en-US" dirty="0" err="1"/>
              <a:t>устима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Оглашава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више</a:t>
            </a:r>
            <a:r>
              <a:rPr lang="en-US" dirty="0"/>
              <a:t> </a:t>
            </a:r>
            <a:r>
              <a:rPr lang="en-US" dirty="0" err="1"/>
              <a:t>јасних</a:t>
            </a:r>
            <a:r>
              <a:rPr lang="en-US" dirty="0"/>
              <a:t> </a:t>
            </a:r>
            <a:r>
              <a:rPr lang="en-US" dirty="0" err="1"/>
              <a:t>слогова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једе</a:t>
            </a:r>
            <a:r>
              <a:rPr lang="en-US" dirty="0"/>
              <a:t> </a:t>
            </a:r>
            <a:r>
              <a:rPr lang="en-US" dirty="0" err="1"/>
              <a:t>кашиком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виљушком</a:t>
            </a:r>
            <a:r>
              <a:rPr lang="en-US" dirty="0"/>
              <a:t>.</a:t>
            </a:r>
            <a:endParaRPr lang="sr-Cyrl-RS" dirty="0"/>
          </a:p>
          <a:p>
            <a:r>
              <a:rPr lang="en-US" dirty="0"/>
              <a:t> </a:t>
            </a:r>
            <a:r>
              <a:rPr lang="en-US" dirty="0" err="1"/>
              <a:t>Подизањем</a:t>
            </a:r>
            <a:r>
              <a:rPr lang="en-US" dirty="0"/>
              <a:t> </a:t>
            </a:r>
            <a:r>
              <a:rPr lang="en-US" dirty="0" err="1"/>
              <a:t>опружа</a:t>
            </a:r>
            <a:r>
              <a:rPr lang="en-US" dirty="0"/>
              <a:t> </a:t>
            </a:r>
            <a:r>
              <a:rPr lang="en-US" dirty="0" err="1"/>
              <a:t>ноге</a:t>
            </a:r>
            <a:r>
              <a:rPr lang="en-US" dirty="0"/>
              <a:t> и </a:t>
            </a:r>
            <a:r>
              <a:rPr lang="en-US" dirty="0" err="1"/>
              <a:t>ослања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стопала</a:t>
            </a:r>
            <a:r>
              <a:rPr lang="en-US" dirty="0"/>
              <a:t> </a:t>
            </a:r>
            <a:r>
              <a:rPr lang="en-US" dirty="0" err="1"/>
              <a:t>преузимајући</a:t>
            </a:r>
            <a:r>
              <a:rPr lang="en-US" dirty="0"/>
              <a:t> </a:t>
            </a:r>
            <a:r>
              <a:rPr lang="en-US" dirty="0" err="1"/>
              <a:t>добар</a:t>
            </a:r>
            <a:r>
              <a:rPr lang="en-US" dirty="0"/>
              <a:t> </a:t>
            </a:r>
            <a:r>
              <a:rPr lang="en-US" dirty="0" err="1"/>
              <a:t>терет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Почиње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пузи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Војтина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реакција</a:t>
            </a:r>
            <a:r>
              <a:rPr lang="sr-Cyrl-RS" dirty="0">
                <a:solidFill>
                  <a:srgbClr val="FF0000"/>
                </a:solidFill>
              </a:rPr>
              <a:t> (постранична)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028" name="Picture 4" descr="Vojta-Reaktion 1. 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0"/>
            <a:ext cx="2736304" cy="184629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67544" y="3501008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1. до 10. недеље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30" name="Picture 6" descr="Vojta-Reaktion 1. Übergangs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700808"/>
            <a:ext cx="2752725" cy="1819276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419872" y="3573016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11. до 20. недеље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32" name="Picture 8" descr="Vojta-Reaktion 2. Ph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700808"/>
            <a:ext cx="2752725" cy="1819276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300192" y="3573016"/>
            <a:ext cx="2843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4.5 месеца до 7 месеци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34" name="Picture 10" descr="Vojta-Reaktion 2. Übergangspha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149080"/>
            <a:ext cx="2781300" cy="1800225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251520" y="5912604"/>
            <a:ext cx="2843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7. месеца до 9. месеца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36" name="Picture 12" descr="Vojta-Reaktion 3. Phas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4005064"/>
            <a:ext cx="2752725" cy="1952625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3275856" y="5912604"/>
            <a:ext cx="3168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од 9. месеца до 13-14. месеци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28184" y="4581128"/>
            <a:ext cx="2915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/>
              <a:t>Пре извођења ових маневара важно је да шаке детета буду отворене!</a:t>
            </a:r>
            <a:endParaRPr lang="en-US" dirty="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Осми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Активан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седећи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је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стабилан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дуже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траје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Дете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само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из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лежећег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прелази</a:t>
            </a:r>
            <a:r>
              <a:rPr lang="en-US" dirty="0">
                <a:solidFill>
                  <a:srgbClr val="FF0000"/>
                </a:solidFill>
              </a:rPr>
              <a:t> у </a:t>
            </a:r>
            <a:r>
              <a:rPr lang="en-US" dirty="0" err="1">
                <a:solidFill>
                  <a:srgbClr val="FF0000"/>
                </a:solidFill>
              </a:rPr>
              <a:t>седећи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Покрети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руку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ногу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спретнији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Игра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предметима</a:t>
            </a:r>
            <a:r>
              <a:rPr lang="en-US" dirty="0"/>
              <a:t> </a:t>
            </a:r>
            <a:r>
              <a:rPr lang="en-US" dirty="0" err="1"/>
              <a:t>бацајући</a:t>
            </a:r>
            <a:r>
              <a:rPr lang="en-US" dirty="0"/>
              <a:t> </a:t>
            </a:r>
            <a:r>
              <a:rPr lang="en-US" dirty="0" err="1"/>
              <a:t>их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под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dirty="0" err="1"/>
              <a:t>тражи</a:t>
            </a:r>
            <a:r>
              <a:rPr lang="en-US" dirty="0"/>
              <a:t> </a:t>
            </a:r>
            <a:r>
              <a:rPr lang="en-US" dirty="0" err="1"/>
              <a:t>играчке</a:t>
            </a:r>
            <a:r>
              <a:rPr lang="en-US" dirty="0"/>
              <a:t> у </a:t>
            </a:r>
            <a:r>
              <a:rPr lang="en-US" dirty="0" err="1"/>
              <a:t>његовој</a:t>
            </a:r>
            <a:r>
              <a:rPr lang="en-US" dirty="0"/>
              <a:t> </a:t>
            </a:r>
            <a:r>
              <a:rPr lang="en-US" dirty="0" err="1"/>
              <a:t>близини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пренесе</a:t>
            </a:r>
            <a:r>
              <a:rPr lang="en-US" dirty="0"/>
              <a:t> </a:t>
            </a:r>
            <a:r>
              <a:rPr lang="en-US" dirty="0" err="1"/>
              <a:t>тежину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стопала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</a:t>
            </a:r>
            <a:r>
              <a:rPr lang="en-US" dirty="0" err="1"/>
              <a:t>није</a:t>
            </a:r>
            <a:r>
              <a:rPr lang="en-US" dirty="0"/>
              <a:t> у </a:t>
            </a:r>
            <a:r>
              <a:rPr lang="en-US" dirty="0" err="1"/>
              <a:t>стању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одржи</a:t>
            </a:r>
            <a:r>
              <a:rPr lang="en-US" dirty="0"/>
              <a:t> </a:t>
            </a:r>
            <a:r>
              <a:rPr lang="en-US" dirty="0" err="1"/>
              <a:t>равнотежу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Девети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Седећи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је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стабилан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нагињању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трупа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напред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али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не</a:t>
            </a:r>
            <a:r>
              <a:rPr lang="en-US" dirty="0">
                <a:solidFill>
                  <a:srgbClr val="FF0000"/>
                </a:solidFill>
              </a:rPr>
              <a:t> и у </a:t>
            </a:r>
            <a:r>
              <a:rPr lang="en-US" dirty="0" err="1">
                <a:solidFill>
                  <a:srgbClr val="FF0000"/>
                </a:solidFill>
              </a:rPr>
              <a:t>страну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Дете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покушава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пузи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окреће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активно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главу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све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стране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Предмете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хвата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између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палца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кажипрста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Стоји</a:t>
            </a:r>
            <a:r>
              <a:rPr lang="en-US" dirty="0"/>
              <a:t> </a:t>
            </a:r>
            <a:r>
              <a:rPr lang="en-US" dirty="0" err="1"/>
              <a:t>уз</a:t>
            </a:r>
            <a:r>
              <a:rPr lang="en-US" dirty="0"/>
              <a:t> </a:t>
            </a:r>
            <a:r>
              <a:rPr lang="en-US" dirty="0" err="1"/>
              <a:t>ослонац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каже</a:t>
            </a:r>
            <a:r>
              <a:rPr lang="en-US" dirty="0"/>
              <a:t> “</a:t>
            </a:r>
            <a:r>
              <a:rPr lang="en-US" dirty="0" err="1"/>
              <a:t>мама</a:t>
            </a:r>
            <a:r>
              <a:rPr lang="en-US" dirty="0"/>
              <a:t>”, “</a:t>
            </a:r>
            <a:r>
              <a:rPr lang="en-US" dirty="0" err="1"/>
              <a:t>тата</a:t>
            </a:r>
            <a:r>
              <a:rPr lang="en-US" dirty="0"/>
              <a:t>”. </a:t>
            </a:r>
            <a:endParaRPr lang="sr-Cyrl-RS" dirty="0"/>
          </a:p>
          <a:p>
            <a:r>
              <a:rPr lang="en-US" dirty="0" err="1"/>
              <a:t>Реагује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неке</a:t>
            </a:r>
            <a:r>
              <a:rPr lang="en-US" dirty="0"/>
              <a:t> </a:t>
            </a:r>
            <a:r>
              <a:rPr lang="en-US" dirty="0" err="1"/>
              <a:t>познате</a:t>
            </a:r>
            <a:r>
              <a:rPr lang="en-US" dirty="0"/>
              <a:t> </a:t>
            </a:r>
            <a:r>
              <a:rPr lang="en-US" dirty="0" err="1"/>
              <a:t>речи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Радује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, а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праћено</a:t>
            </a:r>
            <a:r>
              <a:rPr lang="en-US" dirty="0"/>
              <a:t> </a:t>
            </a:r>
            <a:r>
              <a:rPr lang="en-US" dirty="0" err="1"/>
              <a:t>пљескањем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Десети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Самостално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мења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Почиње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сигурније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пузи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Стоји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уз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придржавање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само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једном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руком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Понавља</a:t>
            </a:r>
            <a:r>
              <a:rPr lang="en-US" dirty="0"/>
              <a:t> </a:t>
            </a:r>
            <a:r>
              <a:rPr lang="en-US" dirty="0" err="1"/>
              <a:t>глас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чује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Разуме</a:t>
            </a:r>
            <a:r>
              <a:rPr lang="en-US" dirty="0"/>
              <a:t> </a:t>
            </a:r>
            <a:r>
              <a:rPr lang="en-US" dirty="0" err="1"/>
              <a:t>забране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Пије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шољице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чаше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Једанаести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Седећи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је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потпуно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стабилан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при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бочном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нагињању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трупа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Дете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прави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прве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кораке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уз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придржавање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за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руку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Добро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пузи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Само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устаје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али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је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несигурно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Дванаести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Дете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може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нагиње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све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стране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Прави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покрете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рукама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хвата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предмете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Само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прелази</a:t>
            </a:r>
            <a:r>
              <a:rPr lang="en-US" dirty="0">
                <a:solidFill>
                  <a:srgbClr val="FF0000"/>
                </a:solidFill>
              </a:rPr>
              <a:t> у </a:t>
            </a:r>
            <a:r>
              <a:rPr lang="en-US" dirty="0" err="1">
                <a:solidFill>
                  <a:srgbClr val="FF0000"/>
                </a:solidFill>
              </a:rPr>
              <a:t>усправни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положај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придржавајући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за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намештај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Хода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уз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придржавање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нешто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сигурније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него</a:t>
            </a:r>
            <a:r>
              <a:rPr lang="en-US" dirty="0">
                <a:solidFill>
                  <a:srgbClr val="FF0000"/>
                </a:solidFill>
              </a:rPr>
              <a:t> у </a:t>
            </a:r>
            <a:r>
              <a:rPr lang="en-US" dirty="0" err="1">
                <a:solidFill>
                  <a:srgbClr val="FF0000"/>
                </a:solidFill>
              </a:rPr>
              <a:t>претходном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месецу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Само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сагиње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узима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играчке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пода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каже</a:t>
            </a:r>
            <a:r>
              <a:rPr lang="en-US" dirty="0"/>
              <a:t> </a:t>
            </a:r>
            <a:r>
              <a:rPr lang="en-US" dirty="0" err="1"/>
              <a:t>две</a:t>
            </a:r>
            <a:r>
              <a:rPr lang="en-US" dirty="0"/>
              <a:t> </a:t>
            </a:r>
            <a:r>
              <a:rPr lang="en-US" dirty="0" err="1"/>
              <a:t>речи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Даје</a:t>
            </a:r>
            <a:r>
              <a:rPr lang="en-US" dirty="0"/>
              <a:t> </a:t>
            </a:r>
            <a:r>
              <a:rPr lang="en-US" dirty="0" err="1"/>
              <a:t>предмет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налог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гестикулацију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Опонаша</a:t>
            </a:r>
            <a:r>
              <a:rPr lang="en-US" dirty="0"/>
              <a:t> </a:t>
            </a:r>
            <a:r>
              <a:rPr lang="en-US" dirty="0" err="1"/>
              <a:t>укућане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Тринаести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Стоји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самостално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Почиње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самостално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хода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држећи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само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за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прст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Бауља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подигнутом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карлицом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Показује</a:t>
            </a:r>
            <a:r>
              <a:rPr lang="en-US" dirty="0"/>
              <a:t> </a:t>
            </a:r>
            <a:r>
              <a:rPr lang="en-US" dirty="0" err="1"/>
              <a:t>прстом</a:t>
            </a:r>
            <a:r>
              <a:rPr lang="en-US" dirty="0"/>
              <a:t> </a:t>
            </a:r>
            <a:r>
              <a:rPr lang="en-US" dirty="0" err="1"/>
              <a:t>шта</a:t>
            </a:r>
            <a:r>
              <a:rPr lang="en-US" dirty="0"/>
              <a:t> </a:t>
            </a:r>
            <a:r>
              <a:rPr lang="en-US" dirty="0" err="1"/>
              <a:t>жели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Узима</a:t>
            </a:r>
            <a:r>
              <a:rPr lang="en-US" dirty="0"/>
              <a:t> </a:t>
            </a:r>
            <a:r>
              <a:rPr lang="en-US" dirty="0" err="1"/>
              <a:t>играчке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пода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Прва</a:t>
            </a:r>
            <a:r>
              <a:rPr lang="en-US" dirty="0"/>
              <a:t> </a:t>
            </a:r>
            <a:r>
              <a:rPr lang="en-US" dirty="0" err="1"/>
              <a:t>контрола</a:t>
            </a:r>
            <a:r>
              <a:rPr lang="en-US" dirty="0"/>
              <a:t> </a:t>
            </a:r>
            <a:r>
              <a:rPr lang="en-US" dirty="0" err="1"/>
              <a:t>црева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изузецима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Спонтано</a:t>
            </a:r>
            <a:r>
              <a:rPr lang="en-US" dirty="0"/>
              <a:t> </a:t>
            </a:r>
            <a:r>
              <a:rPr lang="en-US" dirty="0" err="1"/>
              <a:t>шара</a:t>
            </a:r>
            <a:r>
              <a:rPr lang="en-US" dirty="0"/>
              <a:t>, </a:t>
            </a:r>
            <a:r>
              <a:rPr lang="en-US" dirty="0" err="1"/>
              <a:t>шкраба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Прва</a:t>
            </a:r>
            <a:r>
              <a:rPr lang="en-US" dirty="0"/>
              <a:t> </a:t>
            </a:r>
            <a:r>
              <a:rPr lang="en-US" dirty="0" err="1"/>
              <a:t>појава</a:t>
            </a:r>
            <a:r>
              <a:rPr lang="en-US" dirty="0"/>
              <a:t> </a:t>
            </a:r>
            <a:r>
              <a:rPr lang="en-US" dirty="0" err="1"/>
              <a:t>три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четири</a:t>
            </a:r>
            <a:r>
              <a:rPr lang="en-US" dirty="0"/>
              <a:t> </a:t>
            </a:r>
            <a:r>
              <a:rPr lang="en-US" dirty="0" err="1"/>
              <a:t>речи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Петнаести</a:t>
            </a:r>
            <a:r>
              <a:rPr lang="en-US" b="1" dirty="0"/>
              <a:t> </a:t>
            </a:r>
            <a:r>
              <a:rPr lang="en-US" b="1" dirty="0" err="1"/>
              <a:t>месец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Дете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сигурно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хода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може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трчкара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Може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да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направи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пар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корака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уназад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Пење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уз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степенице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придржавајући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се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обема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рукама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en-US" dirty="0" err="1"/>
              <a:t>Прва</a:t>
            </a:r>
            <a:r>
              <a:rPr lang="en-US" dirty="0"/>
              <a:t> </a:t>
            </a:r>
            <a:r>
              <a:rPr lang="en-US" dirty="0" err="1"/>
              <a:t>појава</a:t>
            </a:r>
            <a:r>
              <a:rPr lang="en-US" dirty="0"/>
              <a:t> </a:t>
            </a:r>
            <a:r>
              <a:rPr lang="en-US" dirty="0" err="1"/>
              <a:t>више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пет</a:t>
            </a:r>
            <a:r>
              <a:rPr lang="en-US" dirty="0"/>
              <a:t> </a:t>
            </a:r>
            <a:r>
              <a:rPr lang="en-US" dirty="0" err="1"/>
              <a:t>речи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Спонтано</a:t>
            </a:r>
            <a:r>
              <a:rPr lang="en-US" dirty="0"/>
              <a:t> </a:t>
            </a:r>
            <a:r>
              <a:rPr lang="en-US" dirty="0" err="1"/>
              <a:t>шара</a:t>
            </a:r>
            <a:r>
              <a:rPr lang="en-US" dirty="0"/>
              <a:t> </a:t>
            </a:r>
            <a:r>
              <a:rPr lang="en-US" dirty="0" err="1"/>
              <a:t>оловком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Показује</a:t>
            </a:r>
            <a:r>
              <a:rPr lang="en-US" dirty="0"/>
              <a:t> </a:t>
            </a:r>
            <a:r>
              <a:rPr lang="en-US" dirty="0" err="1"/>
              <a:t>симпатије</a:t>
            </a:r>
            <a:r>
              <a:rPr lang="en-US" dirty="0"/>
              <a:t> </a:t>
            </a:r>
            <a:r>
              <a:rPr lang="en-US" dirty="0" err="1"/>
              <a:t>према</a:t>
            </a:r>
            <a:r>
              <a:rPr lang="en-US" dirty="0"/>
              <a:t> </a:t>
            </a:r>
            <a:r>
              <a:rPr lang="en-US" dirty="0" err="1"/>
              <a:t>појединим</a:t>
            </a:r>
            <a:r>
              <a:rPr lang="en-US" dirty="0"/>
              <a:t> </a:t>
            </a:r>
            <a:r>
              <a:rPr lang="en-US" dirty="0" err="1"/>
              <a:t>особама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Интерес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причу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Контрола</a:t>
            </a:r>
            <a:r>
              <a:rPr lang="en-US" dirty="0"/>
              <a:t> </a:t>
            </a:r>
            <a:r>
              <a:rPr lang="en-US" dirty="0" err="1"/>
              <a:t>сфинктера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</a:t>
            </a:r>
            <a:r>
              <a:rPr lang="en-US" dirty="0" err="1"/>
              <a:t>још</a:t>
            </a:r>
            <a:r>
              <a:rPr lang="en-US" dirty="0"/>
              <a:t> </a:t>
            </a:r>
            <a:r>
              <a:rPr lang="en-US" dirty="0" err="1"/>
              <a:t>увек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изузецима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4384</Words>
  <Application>Microsoft Office PowerPoint</Application>
  <PresentationFormat>On-screen Show (4:3)</PresentationFormat>
  <Paragraphs>553</Paragraphs>
  <Slides>96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96</vt:i4>
      </vt:variant>
    </vt:vector>
  </HeadingPairs>
  <TitlesOfParts>
    <vt:vector size="100" baseType="lpstr">
      <vt:lpstr>Arial</vt:lpstr>
      <vt:lpstr>Calibri</vt:lpstr>
      <vt:lpstr>Times New Roman</vt:lpstr>
      <vt:lpstr>Office Theme</vt:lpstr>
      <vt:lpstr>Општа кинезитерапија</vt:lpstr>
      <vt:lpstr>Др Вацлав Војта</vt:lpstr>
      <vt:lpstr>Др Вацлав Војта</vt:lpstr>
      <vt:lpstr>Војтина дијагностика</vt:lpstr>
      <vt:lpstr>PowerPoint Presentation</vt:lpstr>
      <vt:lpstr>Војтине пробе – постурална реактивност</vt:lpstr>
      <vt:lpstr>Војтине пробе – постурална реактивност</vt:lpstr>
      <vt:lpstr>Војтина реакција (постранична) </vt:lpstr>
      <vt:lpstr>Војтина реакција (постранична) </vt:lpstr>
      <vt:lpstr>Војтина реакција (постранична) </vt:lpstr>
      <vt:lpstr>Војтина реакција (постранична) </vt:lpstr>
      <vt:lpstr>Војтина реакција (постранична) </vt:lpstr>
      <vt:lpstr>Војтина реакција (постранична) </vt:lpstr>
      <vt:lpstr>Војтина реакција (постранична) </vt:lpstr>
      <vt:lpstr>Тракциона реакција (по Војти) </vt:lpstr>
      <vt:lpstr>Тракциона реакција (по Војти) </vt:lpstr>
      <vt:lpstr>Тракциона реакција (по Војти) </vt:lpstr>
      <vt:lpstr>Тракциона реакција (по Војти) </vt:lpstr>
      <vt:lpstr>Тракциона реакција (по Војти) </vt:lpstr>
      <vt:lpstr>Тракциона реакција (по Војти) </vt:lpstr>
      <vt:lpstr>Peiper Isbert реакција</vt:lpstr>
      <vt:lpstr>Peiper Isbert реакција</vt:lpstr>
      <vt:lpstr>Peiper Isbert реакција</vt:lpstr>
      <vt:lpstr>Peiper Isbert реакција</vt:lpstr>
      <vt:lpstr>Peiper Isbert реакција</vt:lpstr>
      <vt:lpstr>Peiper Isbert реакција</vt:lpstr>
      <vt:lpstr>Колисова вертикална проба</vt:lpstr>
      <vt:lpstr>Колисова вертикална проба</vt:lpstr>
      <vt:lpstr>Колисова вертикална проба</vt:lpstr>
      <vt:lpstr>Колисова вертикална проба</vt:lpstr>
      <vt:lpstr>Колисова хоризонтална проба</vt:lpstr>
      <vt:lpstr>Колисова хоризонтална проба</vt:lpstr>
      <vt:lpstr>Колисова хоризонтална проба</vt:lpstr>
      <vt:lpstr>Колисова хоризонтална проба</vt:lpstr>
      <vt:lpstr>Колисова хоризонтална проба</vt:lpstr>
      <vt:lpstr>Landau реакција</vt:lpstr>
      <vt:lpstr>Landau реакција</vt:lpstr>
      <vt:lpstr>Landau реакција</vt:lpstr>
      <vt:lpstr>Landau реакција</vt:lpstr>
      <vt:lpstr>Landau реакција</vt:lpstr>
      <vt:lpstr>Landau реакција</vt:lpstr>
      <vt:lpstr>Аксиларна висећа проба</vt:lpstr>
      <vt:lpstr>Аксиларна висећа проба</vt:lpstr>
      <vt:lpstr>Аксиларна висећа проба</vt:lpstr>
      <vt:lpstr>Аксиларна висећа проба</vt:lpstr>
      <vt:lpstr>Аксиларна висећа проба</vt:lpstr>
      <vt:lpstr>Патолошки одговори</vt:lpstr>
      <vt:lpstr>Патолошки одговори</vt:lpstr>
      <vt:lpstr>Патолошки одговори</vt:lpstr>
      <vt:lpstr>Патолошки одговори</vt:lpstr>
      <vt:lpstr>Патолошки одговори</vt:lpstr>
      <vt:lpstr>Патолошки одговори</vt:lpstr>
      <vt:lpstr>PowerPoint Presentation</vt:lpstr>
      <vt:lpstr>Процена рефлексне активности</vt:lpstr>
      <vt:lpstr>Процена рефлексне активности</vt:lpstr>
      <vt:lpstr>Процена рефлексне активности</vt:lpstr>
      <vt:lpstr>Процена рефлексне активности</vt:lpstr>
      <vt:lpstr>Процена рефлексне активности</vt:lpstr>
      <vt:lpstr>Процена рефлексне активности</vt:lpstr>
      <vt:lpstr>Процена рефлексне активности</vt:lpstr>
      <vt:lpstr>Процена рефлексне активности</vt:lpstr>
      <vt:lpstr>Процена рефлексне активности</vt:lpstr>
      <vt:lpstr>Дијагностика</vt:lpstr>
      <vt:lpstr>Централна дискоординација код деце</vt:lpstr>
      <vt:lpstr>PowerPoint Presentation</vt:lpstr>
      <vt:lpstr>Рефлексна локомоција </vt:lpstr>
      <vt:lpstr>Рефлексна локомоција</vt:lpstr>
      <vt:lpstr>Рефлексна локомоција</vt:lpstr>
      <vt:lpstr>Временска и просторна сумација</vt:lpstr>
      <vt:lpstr>Рефлексно окретање</vt:lpstr>
      <vt:lpstr>Рефлексно окретање</vt:lpstr>
      <vt:lpstr>Рефлексно окретање</vt:lpstr>
      <vt:lpstr>Стимулација окретања</vt:lpstr>
      <vt:lpstr>Рефлексно окретање</vt:lpstr>
      <vt:lpstr>Стимулација окретања</vt:lpstr>
      <vt:lpstr>Рефлексно пузање</vt:lpstr>
      <vt:lpstr>Зоне стимулације за пузање</vt:lpstr>
      <vt:lpstr>Рефлексно пузање</vt:lpstr>
      <vt:lpstr>Стимулација пузања</vt:lpstr>
      <vt:lpstr>Стимулација пузања</vt:lpstr>
      <vt:lpstr>PowerPoint Presentation</vt:lpstr>
      <vt:lpstr>Скала психомоторног развоја раног детињства</vt:lpstr>
      <vt:lpstr>Први месец </vt:lpstr>
      <vt:lpstr>Други месец </vt:lpstr>
      <vt:lpstr>Трећи месец </vt:lpstr>
      <vt:lpstr>Четврти месец </vt:lpstr>
      <vt:lpstr>Пети месец </vt:lpstr>
      <vt:lpstr>Шести месец</vt:lpstr>
      <vt:lpstr>Седми месец </vt:lpstr>
      <vt:lpstr>Осми месец </vt:lpstr>
      <vt:lpstr>Девети месец </vt:lpstr>
      <vt:lpstr>Десети месец </vt:lpstr>
      <vt:lpstr>Једанаести месец </vt:lpstr>
      <vt:lpstr>Дванаести месец </vt:lpstr>
      <vt:lpstr>Тринаести месец </vt:lpstr>
      <vt:lpstr>Петнаести месец </vt:lpstr>
    </vt:vector>
  </TitlesOfParts>
  <Company>MEDF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Општа кинезитерапија</dc:title>
  <dc:creator>Dusica Djordjevic</dc:creator>
  <cp:lastModifiedBy>q</cp:lastModifiedBy>
  <cp:revision>163</cp:revision>
  <dcterms:created xsi:type="dcterms:W3CDTF">2013-03-23T09:26:20Z</dcterms:created>
  <dcterms:modified xsi:type="dcterms:W3CDTF">2020-02-12T19:58:23Z</dcterms:modified>
</cp:coreProperties>
</file>